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Arim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56FF8F-C9B8-463F-AD0A-6E7FBFF9FB03}">
  <a:tblStyle styleId="{F656FF8F-C9B8-463F-AD0A-6E7FBFF9FB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mo-italic.fntdata"/><Relationship Id="rId20" Type="http://schemas.openxmlformats.org/officeDocument/2006/relationships/slide" Target="slides/slide13.xml"/><Relationship Id="rId41" Type="http://schemas.openxmlformats.org/officeDocument/2006/relationships/font" Target="fonts/Arim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Arimo-bold.fntdata"/><Relationship Id="rId16" Type="http://schemas.openxmlformats.org/officeDocument/2006/relationships/slide" Target="slides/slide9.xml"/><Relationship Id="rId38" Type="http://schemas.openxmlformats.org/officeDocument/2006/relationships/font" Target="fonts/Arim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854bfc381_3_56:notes"/>
          <p:cNvSpPr txBox="1"/>
          <p:nvPr>
            <p:ph idx="1" type="body"/>
          </p:nvPr>
        </p:nvSpPr>
        <p:spPr>
          <a:xfrm>
            <a:off x="985838"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9854bfc381_3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b6c2bbe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b6c2bbe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rPr lang="en"/>
              <a:t>What we’ve integrated into prototype is highlighted in green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854bfc381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854bfc381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Cameron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Anticipating no major changes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b6c2bbe6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b6c2bbe6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rPr lang="en"/>
              <a:t>We’ve got green implemented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854bfc381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854bfc381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b6c2bbe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b6c2bbe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23d4f60f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23d4f60f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2c18bab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2c18bab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23d4f60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23d4f60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was in charge of the 3D printing. I had to envision how the whole system looked in my head. I decided on having a rectangular platform that holds all of the ratchet and pawl systems. This housing would be mounted on the forearm. The dimensions of it currently are 62mm x 184mm. If i measure that up to my arm, the housing is a little wider than my arm but in terms of movement, our movement is not restricted. For the length, the housing is shorter than my forearm so it does not block any movement at the elbow. </a:t>
            </a:r>
            <a:endParaRPr/>
          </a:p>
          <a:p>
            <a:pPr indent="0" lvl="0" marL="0" rtl="0" algn="l">
              <a:spcBef>
                <a:spcPts val="0"/>
              </a:spcBef>
              <a:spcAft>
                <a:spcPts val="0"/>
              </a:spcAft>
              <a:buNone/>
            </a:pPr>
            <a:br>
              <a:rPr lang="en"/>
            </a:br>
            <a:r>
              <a:rPr lang="en"/>
              <a:t> In terms the print, we plan on the keeping pretty much the same for the final design. This is an ECE project so we dont want to focus too much on 3D printing. With that being said, we will need to tidy up our design and by adding routing canals for the strings and wires. You will see when we demo, the wires are a bit messy.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housing consists of 5 sections which contains the ratchet and pawl system for each finger.</a:t>
            </a:r>
            <a:endParaRPr/>
          </a:p>
          <a:p>
            <a:pPr indent="0" lvl="0" marL="0" rtl="0" algn="l">
              <a:spcBef>
                <a:spcPts val="0"/>
              </a:spcBef>
              <a:spcAft>
                <a:spcPts val="0"/>
              </a:spcAft>
              <a:buNone/>
            </a:pPr>
            <a:r>
              <a:rPr lang="en"/>
              <a:t>Since we want our design to be wireless, power is a main concern. Because of this we had to design our ratchet and pawl in a special way.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Here in the middle is a picture of one of the ratchet and pawl systems. </a:t>
            </a:r>
            <a:endParaRPr/>
          </a:p>
          <a:p>
            <a:pPr indent="0" lvl="0" marL="0" rtl="0" algn="l">
              <a:spcBef>
                <a:spcPts val="0"/>
              </a:spcBef>
              <a:spcAft>
                <a:spcPts val="0"/>
              </a:spcAft>
              <a:buNone/>
            </a:pPr>
            <a:r>
              <a:rPr lang="en"/>
              <a:t>I will actually share my screen now to further explain how this ratchet and pawl 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was also in charge of writing the initial test code for system without BLE. I recieved the circuit diagram from anthony and constructed the circuit with one erm motoro and one solenoid I was able to activate the solenoid and control the ERM motor. Once I got that set up, I sent that to Alex, who repeated the design 5 times for the solenoid and 6 times for the ERM motors. One issue we ran into while runnning everything at once was that all the solenoids could not be activated at once. To combat this, we have a 10ms delay between the activation of each individual solenoid. This delay is not noticeable to the user.</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23d4f60f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23d4f60f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23d4f60f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23d4f60f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854bfc381_3_62:notes"/>
          <p:cNvSpPr txBox="1"/>
          <p:nvPr>
            <p:ph idx="1" type="body"/>
          </p:nvPr>
        </p:nvSpPr>
        <p:spPr>
          <a:xfrm>
            <a:off x="985838"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
        <p:nvSpPr>
          <p:cNvPr id="127" name="Google Shape;127;g9854bfc381_3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b6c2bbe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b6c2bbe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c732665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c732665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c732665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c732665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ccd7613e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ccd7613e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b48e224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b48e224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rPr lang="en"/>
              <a:t>Just verbally go through components that will be on the PCB</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ac9a75abf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ac9a75ab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a:p>
            <a:pPr indent="0" lvl="0" marL="0" rtl="0" algn="l">
              <a:spcBef>
                <a:spcPts val="0"/>
              </a:spcBef>
              <a:spcAft>
                <a:spcPts val="0"/>
              </a:spcAft>
              <a:buNone/>
            </a:pPr>
            <a:r>
              <a:t/>
            </a:r>
            <a:endParaRPr/>
          </a:p>
          <a:p>
            <a:pPr indent="-330200" lvl="0" marL="457200" rtl="0" algn="l">
              <a:spcBef>
                <a:spcPts val="360"/>
              </a:spcBef>
              <a:spcAft>
                <a:spcPts val="0"/>
              </a:spcAft>
              <a:buClr>
                <a:srgbClr val="840C22"/>
              </a:buClr>
              <a:buSzPts val="1600"/>
              <a:buFont typeface="Noto Sans Symbols"/>
              <a:buChar char="▪"/>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b48e2246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b48e2246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b4812f31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b4812f31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b6c2bbe6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b6c2bbe6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a2c82c0f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9a2c82c0f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854bfc38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854bfc38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key a</a:t>
            </a:r>
            <a:r>
              <a:rPr lang="en"/>
              <a:t>spec</a:t>
            </a:r>
            <a:r>
              <a:rPr lang="en"/>
              <a:t>ts of problem statement</a:t>
            </a:r>
            <a:endParaRPr/>
          </a:p>
          <a:p>
            <a:pPr indent="0" lvl="0" marL="0" rtl="0" algn="l">
              <a:spcBef>
                <a:spcPts val="0"/>
              </a:spcBef>
              <a:spcAft>
                <a:spcPts val="0"/>
              </a:spcAft>
              <a:buNone/>
            </a:pPr>
            <a:r>
              <a:rPr lang="en"/>
              <a:t>Alex</a:t>
            </a:r>
            <a:endParaRPr/>
          </a:p>
          <a:p>
            <a:pPr indent="0" lvl="0" marL="0" rtl="0" algn="l">
              <a:spcBef>
                <a:spcPts val="0"/>
              </a:spcBef>
              <a:spcAft>
                <a:spcPts val="0"/>
              </a:spcAft>
              <a:buNone/>
            </a:pPr>
            <a:r>
              <a:rPr lang="en"/>
              <a:t>-lets review: our project focuses on vr</a:t>
            </a:r>
            <a:endParaRPr/>
          </a:p>
          <a:p>
            <a:pPr indent="0" lvl="0" marL="0" rtl="0" algn="l">
              <a:spcBef>
                <a:spcPts val="0"/>
              </a:spcBef>
              <a:spcAft>
                <a:spcPts val="0"/>
              </a:spcAft>
              <a:buNone/>
            </a:pPr>
            <a:r>
              <a:rPr lang="en"/>
              <a:t>-while already immersive, it lacks immersion for touch</a:t>
            </a:r>
            <a:endParaRPr/>
          </a:p>
          <a:p>
            <a:pPr indent="0" lvl="0" marL="0" rtl="0" algn="l">
              <a:spcBef>
                <a:spcPts val="0"/>
              </a:spcBef>
              <a:spcAft>
                <a:spcPts val="0"/>
              </a:spcAft>
              <a:buNone/>
            </a:pPr>
            <a:r>
              <a:rPr lang="en"/>
              <a:t>-we have controllers, but either limit or do not provide proper immersion</a:t>
            </a:r>
            <a:endParaRPr/>
          </a:p>
          <a:p>
            <a:pPr indent="0" lvl="0" marL="0" rtl="0" algn="l">
              <a:spcBef>
                <a:spcPts val="0"/>
              </a:spcBef>
              <a:spcAft>
                <a:spcPts val="0"/>
              </a:spcAft>
              <a:buNone/>
            </a:pPr>
            <a:r>
              <a:rPr lang="en"/>
              <a:t>-begs the q: how to improve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37157b2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37157b2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854bfc38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854bfc38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most things on the market only provide vibration feedback</a:t>
            </a:r>
            <a:endParaRPr/>
          </a:p>
          <a:p>
            <a:pPr indent="0" lvl="0" marL="0" rtl="0" algn="l">
              <a:spcBef>
                <a:spcPts val="0"/>
              </a:spcBef>
              <a:spcAft>
                <a:spcPts val="0"/>
              </a:spcAft>
              <a:buNone/>
            </a:pPr>
            <a:r>
              <a:rPr lang="en"/>
              <a:t>Mostly research and “upcoming” products for feeling shape</a:t>
            </a:r>
            <a:endParaRPr/>
          </a:p>
          <a:p>
            <a:pPr indent="0" lvl="0" marL="0" rtl="0" algn="l">
              <a:spcBef>
                <a:spcPts val="0"/>
              </a:spcBef>
              <a:spcAft>
                <a:spcPts val="0"/>
              </a:spcAft>
              <a:buNone/>
            </a:pPr>
            <a:r>
              <a:rPr lang="en"/>
              <a:t>Very few </a:t>
            </a:r>
            <a:r>
              <a:rPr lang="en"/>
              <a:t>solutions</a:t>
            </a:r>
            <a:r>
              <a:rPr lang="en"/>
              <a:t> that do both</a:t>
            </a:r>
            <a:endParaRPr/>
          </a:p>
          <a:p>
            <a:pPr indent="0" lvl="0" marL="0" rtl="0" algn="l">
              <a:spcBef>
                <a:spcPts val="0"/>
              </a:spcBef>
              <a:spcAft>
                <a:spcPts val="0"/>
              </a:spcAft>
              <a:buNone/>
            </a:pPr>
            <a:r>
              <a:rPr lang="en"/>
              <a:t>Alex</a:t>
            </a:r>
            <a:endParaRPr/>
          </a:p>
          <a:p>
            <a:pPr indent="0" lvl="0" marL="0" rtl="0" algn="l">
              <a:spcBef>
                <a:spcPts val="0"/>
              </a:spcBef>
              <a:spcAft>
                <a:spcPts val="0"/>
              </a:spcAft>
              <a:buNone/>
            </a:pPr>
            <a:r>
              <a:rPr lang="en"/>
              <a:t>-answer: hf tech</a:t>
            </a:r>
            <a:endParaRPr/>
          </a:p>
          <a:p>
            <a:pPr indent="0" lvl="0" marL="0" rtl="0" algn="l">
              <a:spcBef>
                <a:spcPts val="0"/>
              </a:spcBef>
              <a:spcAft>
                <a:spcPts val="0"/>
              </a:spcAft>
              <a:buNone/>
            </a:pPr>
            <a:r>
              <a:rPr lang="en"/>
              <a:t>-different kinds</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types of feedback when speaking about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854bfc381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854bfc38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Jonathan</a:t>
            </a:r>
            <a:endParaRPr sz="1800"/>
          </a:p>
          <a:p>
            <a:pPr indent="0" lvl="0" marL="0" rtl="0" algn="l">
              <a:spcBef>
                <a:spcPts val="0"/>
              </a:spcBef>
              <a:spcAft>
                <a:spcPts val="0"/>
              </a:spcAft>
              <a:buNone/>
            </a:pPr>
            <a:r>
              <a:rPr lang="en" sz="1800"/>
              <a:t>Just to remind you of our proposed solution, we wanted to make a lightweight glove device that would provide the feeling of shape and impact. Our design consists of a glove with ERM motors and a forearm mount which houses the ratchet and pawl system. And there are strings running from the forearm mount to the fingers</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9ce3a51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9ce3a51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Jonathan</a:t>
            </a:r>
            <a:endParaRPr sz="1500"/>
          </a:p>
          <a:p>
            <a:pPr indent="0" lvl="0" marL="0" rtl="0" algn="l">
              <a:spcBef>
                <a:spcPts val="0"/>
              </a:spcBef>
              <a:spcAft>
                <a:spcPts val="0"/>
              </a:spcAft>
              <a:buNone/>
            </a:pPr>
            <a:r>
              <a:rPr lang="en" sz="1500"/>
              <a:t>The first feeling we planned to provide is shape. As you may remember, we planned on using a string to restrict a finger’s movement. This is based on the fact the length from a fixed point on your wrist to the tip of your finger will vary depending on how much you bend your finger. So if your finger is bent, the length from the wrist to your finger will be at its longest. Conversely, if your finger is extended, the length will be at its shortest. We restrict the length of string using a ratchet and pawl system. </a:t>
            </a:r>
            <a:endParaRPr sz="1500"/>
          </a:p>
          <a:p>
            <a:pPr indent="0" lvl="0" marL="0" rtl="0" algn="l">
              <a:spcBef>
                <a:spcPts val="0"/>
              </a:spcBef>
              <a:spcAft>
                <a:spcPts val="0"/>
              </a:spcAft>
              <a:buNone/>
            </a:pPr>
            <a:r>
              <a:rPr lang="en" sz="1500"/>
              <a:t>The design of the ratchet and pawl system will be explained later.</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9ce3a515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9ce3a515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Jonathan </a:t>
            </a:r>
            <a:endParaRPr sz="1700"/>
          </a:p>
          <a:p>
            <a:pPr indent="0" lvl="0" marL="0" rtl="0" algn="l">
              <a:spcBef>
                <a:spcPts val="0"/>
              </a:spcBef>
              <a:spcAft>
                <a:spcPts val="0"/>
              </a:spcAft>
              <a:buNone/>
            </a:pPr>
            <a:r>
              <a:rPr lang="en" sz="1700"/>
              <a:t>To provide the feeling of impact, we placed erm motors on each finger and one the palm. These ERM motors vibrate at different intensities to give a wider range of impacts.</a:t>
            </a: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854bfc38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854bfc38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Jonathan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To quickly run through the requirements, we wanted the system to be wireless. Because the system is wireless, we need a battery. We want the whole system to be lightweight so no more than 2 lbs. We want the braking system and erm motors to be able to activate within 100ms of interacting with an object in the Virtual world. The last bullet is so our design does not break under </a:t>
            </a:r>
            <a:r>
              <a:rPr lang="en" sz="1500"/>
              <a:t>aggressive</a:t>
            </a:r>
            <a:r>
              <a:rPr lang="en" sz="1500"/>
              <a:t> use. So if the user pulls on the string very hard, the physical </a:t>
            </a:r>
            <a:r>
              <a:rPr lang="en" sz="1500"/>
              <a:t>structure</a:t>
            </a:r>
            <a:r>
              <a:rPr lang="en" sz="1500"/>
              <a:t> of the device will not be compromised.</a:t>
            </a:r>
            <a:endParaRPr sz="1500"/>
          </a:p>
          <a:p>
            <a:pPr indent="0" lvl="0" marL="0" rtl="0" algn="l">
              <a:spcBef>
                <a:spcPts val="0"/>
              </a:spcBef>
              <a:spcAft>
                <a:spcPts val="0"/>
              </a:spcAft>
              <a:buNone/>
            </a:pPr>
            <a:r>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854bfc381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854bfc381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rPr lang="en"/>
              <a:t>Minor updates</a:t>
            </a:r>
            <a:endParaRPr/>
          </a:p>
          <a:p>
            <a:pPr indent="-298450" lvl="1" marL="914400" rtl="0" algn="l">
              <a:spcBef>
                <a:spcPts val="0"/>
              </a:spcBef>
              <a:spcAft>
                <a:spcPts val="0"/>
              </a:spcAft>
              <a:buSzPts val="1100"/>
              <a:buChar char="○"/>
            </a:pPr>
            <a:r>
              <a:rPr lang="en"/>
              <a:t>Solenoids drive fine off of battery’s 3.3-4.2V, don’t need a regulator</a:t>
            </a:r>
            <a:endParaRPr/>
          </a:p>
          <a:p>
            <a:pPr indent="-298450" lvl="1" marL="914400" rtl="0" algn="l">
              <a:spcBef>
                <a:spcPts val="0"/>
              </a:spcBef>
              <a:spcAft>
                <a:spcPts val="0"/>
              </a:spcAft>
              <a:buSzPts val="1100"/>
              <a:buChar char="○"/>
            </a:pPr>
            <a:r>
              <a:rPr lang="en"/>
              <a:t>Not a lot of other stuff has changed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2" name="Shape 62"/>
        <p:cNvGrpSpPr/>
        <p:nvPr/>
      </p:nvGrpSpPr>
      <p:grpSpPr>
        <a:xfrm>
          <a:off x="0" y="0"/>
          <a:ext cx="0" cy="0"/>
          <a:chOff x="0" y="0"/>
          <a:chExt cx="0" cy="0"/>
        </a:xfrm>
      </p:grpSpPr>
      <p:pic>
        <p:nvPicPr>
          <p:cNvPr descr=" SEAL3.jpg                                                      00006BACMac OS X                       B94893B7:" id="63" name="Google Shape;63;p14"/>
          <p:cNvPicPr preferRelativeResize="0"/>
          <p:nvPr/>
        </p:nvPicPr>
        <p:blipFill rotWithShape="1">
          <a:blip r:embed="rId2">
            <a:alphaModFix/>
          </a:blip>
          <a:srcRect b="0" l="0" r="0" t="0"/>
          <a:stretch/>
        </p:blipFill>
        <p:spPr>
          <a:xfrm>
            <a:off x="-2133600" y="1974056"/>
            <a:ext cx="3200400" cy="3169444"/>
          </a:xfrm>
          <a:prstGeom prst="rect">
            <a:avLst/>
          </a:prstGeom>
          <a:noFill/>
          <a:ln>
            <a:noFill/>
          </a:ln>
        </p:spPr>
      </p:pic>
      <p:sp>
        <p:nvSpPr>
          <p:cNvPr id="64" name="Google Shape;64;p14"/>
          <p:cNvSpPr txBox="1"/>
          <p:nvPr>
            <p:ph idx="1" type="subTitle"/>
          </p:nvPr>
        </p:nvSpPr>
        <p:spPr>
          <a:xfrm>
            <a:off x="1790700" y="2343150"/>
            <a:ext cx="5562600" cy="1314450"/>
          </a:xfrm>
          <a:prstGeom prst="rect">
            <a:avLst/>
          </a:prstGeom>
          <a:noFill/>
          <a:ln>
            <a:noFill/>
          </a:ln>
        </p:spPr>
        <p:txBody>
          <a:bodyPr anchorCtr="0" anchor="t" bIns="44450" lIns="90475" spcFirstLastPara="1" rIns="90475" wrap="square" tIns="44450">
            <a:noAutofit/>
          </a:bodyPr>
          <a:lstStyle>
            <a:lvl1pPr lvl="0" algn="ctr">
              <a:spcBef>
                <a:spcPts val="560"/>
              </a:spcBef>
              <a:spcAft>
                <a:spcPts val="0"/>
              </a:spcAft>
              <a:buSzPts val="2800"/>
              <a:buFont typeface="Noto Sans Symbols"/>
              <a:buNone/>
              <a:defRPr sz="28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65" name="Google Shape;65;p14"/>
          <p:cNvSpPr txBox="1"/>
          <p:nvPr>
            <p:ph type="ctrTitle"/>
          </p:nvPr>
        </p:nvSpPr>
        <p:spPr>
          <a:xfrm>
            <a:off x="1143000" y="1085850"/>
            <a:ext cx="6858000" cy="85725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sz="4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p:nvPr/>
        </p:nvSpPr>
        <p:spPr>
          <a:xfrm>
            <a:off x="6156325" y="4457700"/>
            <a:ext cx="3013075"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67" name="Google Shape;67;p14"/>
          <p:cNvCxnSpPr/>
          <p:nvPr/>
        </p:nvCxnSpPr>
        <p:spPr>
          <a:xfrm>
            <a:off x="0" y="914400"/>
            <a:ext cx="9144000" cy="0"/>
          </a:xfrm>
          <a:prstGeom prst="straightConnector1">
            <a:avLst/>
          </a:prstGeom>
          <a:noFill/>
          <a:ln cap="flat" cmpd="sng" w="12700">
            <a:solidFill>
              <a:schemeClr val="dk1"/>
            </a:solidFill>
            <a:prstDash val="solid"/>
            <a:round/>
            <a:headEnd len="med" w="med" type="none"/>
            <a:tailEnd len="med" w="med" type="none"/>
          </a:ln>
        </p:spPr>
      </p:cxnSp>
      <p:sp>
        <p:nvSpPr>
          <p:cNvPr id="68" name="Google Shape;68;p14"/>
          <p:cNvSpPr txBox="1"/>
          <p:nvPr/>
        </p:nvSpPr>
        <p:spPr>
          <a:xfrm>
            <a:off x="1676400" y="622697"/>
            <a:ext cx="1219200" cy="3548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69" name="Google Shape;69;p14"/>
          <p:cNvPicPr preferRelativeResize="0"/>
          <p:nvPr/>
        </p:nvPicPr>
        <p:blipFill rotWithShape="1">
          <a:blip r:embed="rId3">
            <a:alphaModFix/>
          </a:blip>
          <a:srcRect b="0" l="0" r="0" t="0"/>
          <a:stretch/>
        </p:blipFill>
        <p:spPr>
          <a:xfrm>
            <a:off x="0" y="0"/>
            <a:ext cx="9144000" cy="571500"/>
          </a:xfrm>
          <a:prstGeom prst="rect">
            <a:avLst/>
          </a:prstGeom>
          <a:noFill/>
          <a:ln>
            <a:noFill/>
          </a:ln>
        </p:spPr>
      </p:pic>
      <p:pic>
        <p:nvPicPr>
          <p:cNvPr descr="A [blk-201].jpg                                                00000893 keithpaul                      BC07756D:" id="70" name="Google Shape;70;p14"/>
          <p:cNvPicPr preferRelativeResize="0"/>
          <p:nvPr/>
        </p:nvPicPr>
        <p:blipFill rotWithShape="1">
          <a:blip r:embed="rId4">
            <a:alphaModFix/>
          </a:blip>
          <a:srcRect b="0" l="0" r="0" t="0"/>
          <a:stretch/>
        </p:blipFill>
        <p:spPr>
          <a:xfrm>
            <a:off x="227013" y="267891"/>
            <a:ext cx="2287190" cy="303609"/>
          </a:xfrm>
          <a:prstGeom prst="rect">
            <a:avLst/>
          </a:prstGeom>
          <a:noFill/>
          <a:ln>
            <a:noFill/>
          </a:ln>
        </p:spPr>
      </p:pic>
      <p:pic>
        <p:nvPicPr>
          <p:cNvPr id="71" name="Google Shape;71;p14"/>
          <p:cNvPicPr preferRelativeResize="0"/>
          <p:nvPr/>
        </p:nvPicPr>
        <p:blipFill rotWithShape="1">
          <a:blip r:embed="rId5">
            <a:alphaModFix/>
          </a:blip>
          <a:srcRect b="0" l="0" r="0" t="0"/>
          <a:stretch/>
        </p:blipFill>
        <p:spPr>
          <a:xfrm>
            <a:off x="0" y="4572000"/>
            <a:ext cx="9144000" cy="581025"/>
          </a:xfrm>
          <a:prstGeom prst="rect">
            <a:avLst/>
          </a:prstGeom>
          <a:noFill/>
          <a:ln>
            <a:noFill/>
          </a:ln>
        </p:spPr>
      </p:pic>
      <p:sp>
        <p:nvSpPr>
          <p:cNvPr id="72" name="Google Shape;72;p14"/>
          <p:cNvSpPr/>
          <p:nvPr/>
        </p:nvSpPr>
        <p:spPr>
          <a:xfrm>
            <a:off x="152400" y="4629150"/>
            <a:ext cx="3030538" cy="22979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Senior Design Project 2021</a:t>
            </a:r>
            <a:endParaRPr/>
          </a:p>
        </p:txBody>
      </p:sp>
      <p:cxnSp>
        <p:nvCxnSpPr>
          <p:cNvPr id="73" name="Google Shape;73;p14"/>
          <p:cNvCxnSpPr/>
          <p:nvPr/>
        </p:nvCxnSpPr>
        <p:spPr>
          <a:xfrm>
            <a:off x="0" y="4572000"/>
            <a:ext cx="9144000" cy="0"/>
          </a:xfrm>
          <a:prstGeom prst="straightConnector1">
            <a:avLst/>
          </a:prstGeom>
          <a:noFill/>
          <a:ln cap="flat" cmpd="sng" w="12700">
            <a:solidFill>
              <a:schemeClr val="dk1"/>
            </a:solidFill>
            <a:prstDash val="solid"/>
            <a:round/>
            <a:headEnd len="med" w="med" type="none"/>
            <a:tailEnd len="med" w="med" type="none"/>
          </a:ln>
        </p:spPr>
      </p:cxnSp>
      <p:sp>
        <p:nvSpPr>
          <p:cNvPr id="74" name="Google Shape;7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5"/>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 type="body"/>
          </p:nvPr>
        </p:nvSpPr>
        <p:spPr>
          <a:xfrm>
            <a:off x="381000" y="1028700"/>
            <a:ext cx="8153400" cy="3371850"/>
          </a:xfrm>
          <a:prstGeom prst="rect">
            <a:avLst/>
          </a:prstGeom>
          <a:noFill/>
          <a:ln>
            <a:noFill/>
          </a:ln>
        </p:spPr>
        <p:txBody>
          <a:bodyPr anchorCtr="0" anchor="t" bIns="44450" lIns="90475" spcFirstLastPara="1" rIns="90475" wrap="square" tIns="44450">
            <a:noAutofit/>
          </a:bodyPr>
          <a:lstStyle>
            <a:lvl1pPr indent="-330200" lvl="0" marL="457200" algn="l">
              <a:spcBef>
                <a:spcPts val="360"/>
              </a:spcBef>
              <a:spcAft>
                <a:spcPts val="0"/>
              </a:spcAft>
              <a:buSzPts val="1600"/>
              <a:buChar char="▪"/>
              <a:defRPr sz="2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8" name="Google Shape;7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6"/>
          <p:cNvSpPr txBox="1"/>
          <p:nvPr>
            <p:ph type="title"/>
          </p:nvPr>
        </p:nvSpPr>
        <p:spPr>
          <a:xfrm>
            <a:off x="722313" y="3305175"/>
            <a:ext cx="7772400" cy="1021556"/>
          </a:xfrm>
          <a:prstGeom prst="rect">
            <a:avLst/>
          </a:prstGeom>
          <a:noFill/>
          <a:ln>
            <a:noFill/>
          </a:ln>
        </p:spPr>
        <p:txBody>
          <a:bodyPr anchorCtr="0" anchor="t" bIns="44450" lIns="90475" spcFirstLastPara="1" rIns="90475" wrap="square" tIns="4445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 type="body"/>
          </p:nvPr>
        </p:nvSpPr>
        <p:spPr>
          <a:xfrm>
            <a:off x="722313" y="2180035"/>
            <a:ext cx="7772400" cy="1125140"/>
          </a:xfrm>
          <a:prstGeom prst="rect">
            <a:avLst/>
          </a:prstGeom>
          <a:noFill/>
          <a:ln>
            <a:noFill/>
          </a:ln>
        </p:spPr>
        <p:txBody>
          <a:bodyPr anchorCtr="0" anchor="b" bIns="44450" lIns="90475" spcFirstLastPara="1" rIns="90475" wrap="square" tIns="4445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82" name="Google Shape;8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7"/>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7"/>
          <p:cNvSpPr txBox="1"/>
          <p:nvPr>
            <p:ph idx="1" type="body"/>
          </p:nvPr>
        </p:nvSpPr>
        <p:spPr>
          <a:xfrm>
            <a:off x="381000" y="1028700"/>
            <a:ext cx="4000500" cy="337185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6" name="Google Shape;86;p17"/>
          <p:cNvSpPr txBox="1"/>
          <p:nvPr>
            <p:ph idx="2" type="body"/>
          </p:nvPr>
        </p:nvSpPr>
        <p:spPr>
          <a:xfrm>
            <a:off x="4533900" y="1028700"/>
            <a:ext cx="4000500" cy="337185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7" name="Google Shape;8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18"/>
          <p:cNvSpPr txBox="1"/>
          <p:nvPr>
            <p:ph type="title"/>
          </p:nvPr>
        </p:nvSpPr>
        <p:spPr>
          <a:xfrm>
            <a:off x="457200" y="205978"/>
            <a:ext cx="8229600" cy="8572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 type="body"/>
          </p:nvPr>
        </p:nvSpPr>
        <p:spPr>
          <a:xfrm>
            <a:off x="457200" y="1151335"/>
            <a:ext cx="4040188" cy="47982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1" name="Google Shape;91;p18"/>
          <p:cNvSpPr txBox="1"/>
          <p:nvPr>
            <p:ph idx="2" type="body"/>
          </p:nvPr>
        </p:nvSpPr>
        <p:spPr>
          <a:xfrm>
            <a:off x="457200" y="1631156"/>
            <a:ext cx="4040188" cy="2963466"/>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2" name="Google Shape;92;p18"/>
          <p:cNvSpPr txBox="1"/>
          <p:nvPr>
            <p:ph idx="3" type="body"/>
          </p:nvPr>
        </p:nvSpPr>
        <p:spPr>
          <a:xfrm>
            <a:off x="4645025" y="1151335"/>
            <a:ext cx="4041775" cy="47982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3" name="Google Shape;93;p18"/>
          <p:cNvSpPr txBox="1"/>
          <p:nvPr>
            <p:ph idx="4" type="body"/>
          </p:nvPr>
        </p:nvSpPr>
        <p:spPr>
          <a:xfrm>
            <a:off x="4645025" y="1631156"/>
            <a:ext cx="4041775" cy="2963466"/>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4" name="Google Shape;9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457200" y="204788"/>
            <a:ext cx="3008313" cy="871537"/>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 type="body"/>
          </p:nvPr>
        </p:nvSpPr>
        <p:spPr>
          <a:xfrm>
            <a:off x="3575050" y="204788"/>
            <a:ext cx="5111750" cy="4389835"/>
          </a:xfrm>
          <a:prstGeom prst="rect">
            <a:avLst/>
          </a:prstGeom>
          <a:noFill/>
          <a:ln>
            <a:noFill/>
          </a:ln>
        </p:spPr>
        <p:txBody>
          <a:bodyPr anchorCtr="0" anchor="t" bIns="44450" lIns="90475" spcFirstLastPara="1" rIns="90475" wrap="square" tIns="4445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03" name="Google Shape;103;p21"/>
          <p:cNvSpPr txBox="1"/>
          <p:nvPr>
            <p:ph idx="2" type="body"/>
          </p:nvPr>
        </p:nvSpPr>
        <p:spPr>
          <a:xfrm>
            <a:off x="457200" y="1076325"/>
            <a:ext cx="3008313" cy="3518297"/>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4" name="Google Shape;10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1792288" y="3600450"/>
            <a:ext cx="5486400" cy="425053"/>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p:nvPr>
            <p:ph idx="2" type="pic"/>
          </p:nvPr>
        </p:nvSpPr>
        <p:spPr>
          <a:xfrm>
            <a:off x="1792288" y="459581"/>
            <a:ext cx="5486400" cy="3086100"/>
          </a:xfrm>
          <a:prstGeom prst="rect">
            <a:avLst/>
          </a:prstGeom>
          <a:noFill/>
          <a:ln>
            <a:noFill/>
          </a:ln>
        </p:spPr>
        <p:txBody>
          <a:bodyPr anchorCtr="0" anchor="t" bIns="44450" lIns="90475" spcFirstLastPara="1" rIns="90475" wrap="square" tIns="44450">
            <a:noAutofit/>
          </a:bodyPr>
          <a:lstStyle>
            <a:lvl1pPr lvl="0" marR="0" rtl="0" algn="l">
              <a:spcBef>
                <a:spcPts val="640"/>
              </a:spcBef>
              <a:spcAft>
                <a:spcPts val="0"/>
              </a:spcAft>
              <a:buClr>
                <a:srgbClr val="840C22"/>
              </a:buClr>
              <a:buSzPts val="3200"/>
              <a:buFont typeface="Noto Sans Symbols"/>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rgbClr val="840C22"/>
              </a:buClr>
              <a:buSzPts val="2800"/>
              <a:buFont typeface="Times"/>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rgbClr val="840C22"/>
              </a:buClr>
              <a:buSzPts val="2400"/>
              <a:buFont typeface="Times"/>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9pPr>
          </a:lstStyle>
          <a:p/>
        </p:txBody>
      </p:sp>
      <p:sp>
        <p:nvSpPr>
          <p:cNvPr id="108" name="Google Shape;108;p22"/>
          <p:cNvSpPr txBox="1"/>
          <p:nvPr>
            <p:ph idx="1" type="body"/>
          </p:nvPr>
        </p:nvSpPr>
        <p:spPr>
          <a:xfrm>
            <a:off x="1792288" y="4025503"/>
            <a:ext cx="5486400" cy="603646"/>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9" name="Google Shape;109;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3"/>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 type="body"/>
          </p:nvPr>
        </p:nvSpPr>
        <p:spPr>
          <a:xfrm rot="5400000">
            <a:off x="2771775" y="-1362075"/>
            <a:ext cx="3371850" cy="81534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3" name="Google Shape;113;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24"/>
          <p:cNvSpPr txBox="1"/>
          <p:nvPr>
            <p:ph type="title"/>
          </p:nvPr>
        </p:nvSpPr>
        <p:spPr>
          <a:xfrm rot="5400000">
            <a:off x="6067425" y="1323975"/>
            <a:ext cx="3943350" cy="22098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4"/>
          <p:cNvSpPr txBox="1"/>
          <p:nvPr>
            <p:ph idx="1" type="body"/>
          </p:nvPr>
        </p:nvSpPr>
        <p:spPr>
          <a:xfrm rot="5400000">
            <a:off x="1571625" y="-809625"/>
            <a:ext cx="3943350" cy="64770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7" name="Google Shape;117;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6.jpg"/><Relationship Id="rId2" Type="http://schemas.openxmlformats.org/officeDocument/2006/relationships/image" Target="../media/image4.jpg"/><Relationship Id="rId3" Type="http://schemas.openxmlformats.org/officeDocument/2006/relationships/image" Target="../media/image10.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81000" y="1028700"/>
            <a:ext cx="8153400" cy="3371850"/>
          </a:xfrm>
          <a:prstGeom prst="rect">
            <a:avLst/>
          </a:prstGeom>
          <a:noFill/>
          <a:ln>
            <a:noFill/>
          </a:ln>
        </p:spPr>
        <p:txBody>
          <a:bodyPr anchorCtr="0" anchor="t" bIns="44450" lIns="90475" spcFirstLastPara="1" rIns="90475" wrap="square" tIns="44450">
            <a:noAutofit/>
          </a:bodyPr>
          <a:lstStyle>
            <a:lvl1pPr indent="-381000" lvl="0" marL="4572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355600" lvl="2" marL="13716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342900" lvl="3" marL="18288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330200" lvl="5" marL="2743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330200" lvl="6" marL="3200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330200" lvl="7" marL="3657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330200" lvl="8" marL="4114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52" name="Google Shape;52;p13"/>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lvl="1"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lvl="2"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lvl="3"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lvl="4"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lvl="5"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lvl="6"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lvl="7"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lvl="8"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53" name="Google Shape;53;p13"/>
          <p:cNvSpPr/>
          <p:nvPr/>
        </p:nvSpPr>
        <p:spPr>
          <a:xfrm>
            <a:off x="6156325" y="4457700"/>
            <a:ext cx="3013075"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54" name="Google Shape;54;p13"/>
          <p:cNvCxnSpPr/>
          <p:nvPr/>
        </p:nvCxnSpPr>
        <p:spPr>
          <a:xfrm>
            <a:off x="0" y="9144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55" name="Google Shape;55;p13"/>
          <p:cNvPicPr preferRelativeResize="0"/>
          <p:nvPr/>
        </p:nvPicPr>
        <p:blipFill rotWithShape="1">
          <a:blip r:embed="rId1">
            <a:alphaModFix/>
          </a:blip>
          <a:srcRect b="0" l="0" r="0" t="0"/>
          <a:stretch/>
        </p:blipFill>
        <p:spPr>
          <a:xfrm>
            <a:off x="0" y="0"/>
            <a:ext cx="9144000" cy="342900"/>
          </a:xfrm>
          <a:prstGeom prst="rect">
            <a:avLst/>
          </a:prstGeom>
          <a:noFill/>
          <a:ln>
            <a:noFill/>
          </a:ln>
        </p:spPr>
      </p:pic>
      <p:pic>
        <p:nvPicPr>
          <p:cNvPr descr="A [blk-201].jpg                                                00000893 keithpaul                      BC07756D:" id="56" name="Google Shape;56;p13"/>
          <p:cNvPicPr preferRelativeResize="0"/>
          <p:nvPr/>
        </p:nvPicPr>
        <p:blipFill rotWithShape="1">
          <a:blip r:embed="rId2">
            <a:alphaModFix/>
          </a:blip>
          <a:srcRect b="0" l="0" r="0" t="0"/>
          <a:stretch/>
        </p:blipFill>
        <p:spPr>
          <a:xfrm>
            <a:off x="152400" y="85725"/>
            <a:ext cx="1944291" cy="257175"/>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0" y="4514850"/>
            <a:ext cx="9144000" cy="581025"/>
          </a:xfrm>
          <a:prstGeom prst="rect">
            <a:avLst/>
          </a:prstGeom>
          <a:noFill/>
          <a:ln>
            <a:noFill/>
          </a:ln>
        </p:spPr>
      </p:pic>
      <p:sp>
        <p:nvSpPr>
          <p:cNvPr id="58" name="Google Shape;58;p13"/>
          <p:cNvSpPr txBox="1"/>
          <p:nvPr/>
        </p:nvSpPr>
        <p:spPr>
          <a:xfrm>
            <a:off x="6516800" y="4629150"/>
            <a:ext cx="2474700" cy="23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Advisor: Professor Anwar</a:t>
            </a:r>
            <a:endParaRPr b="1" sz="2400">
              <a:solidFill>
                <a:srgbClr val="336699"/>
              </a:solidFill>
              <a:latin typeface="Verdana"/>
              <a:ea typeface="Verdana"/>
              <a:cs typeface="Verdana"/>
              <a:sym typeface="Verdana"/>
            </a:endParaRPr>
          </a:p>
        </p:txBody>
      </p:sp>
      <p:sp>
        <p:nvSpPr>
          <p:cNvPr id="59" name="Google Shape;59;p13"/>
          <p:cNvSpPr/>
          <p:nvPr/>
        </p:nvSpPr>
        <p:spPr>
          <a:xfrm>
            <a:off x="152400" y="4629150"/>
            <a:ext cx="3084513" cy="22979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Senior Design Project 2021</a:t>
            </a:r>
            <a:endParaRPr sz="1400">
              <a:solidFill>
                <a:srgbClr val="0B3D91"/>
              </a:solidFill>
              <a:latin typeface="Arial"/>
              <a:ea typeface="Arial"/>
              <a:cs typeface="Arial"/>
              <a:sym typeface="Arial"/>
            </a:endParaRPr>
          </a:p>
        </p:txBody>
      </p:sp>
      <p:cxnSp>
        <p:nvCxnSpPr>
          <p:cNvPr id="60" name="Google Shape;60;p13"/>
          <p:cNvCxnSpPr/>
          <p:nvPr/>
        </p:nvCxnSpPr>
        <p:spPr>
          <a:xfrm>
            <a:off x="0" y="4572000"/>
            <a:ext cx="9144000" cy="0"/>
          </a:xfrm>
          <a:prstGeom prst="straightConnector1">
            <a:avLst/>
          </a:prstGeom>
          <a:noFill/>
          <a:ln cap="flat" cmpd="sng" w="12700">
            <a:solidFill>
              <a:schemeClr val="dk1"/>
            </a:solidFill>
            <a:prstDash val="solid"/>
            <a:round/>
            <a:headEnd len="med" w="med" type="none"/>
            <a:tailEnd len="med" w="med" type="none"/>
          </a:ln>
        </p:spPr>
      </p:cxnSp>
      <p:sp>
        <p:nvSpPr>
          <p:cNvPr id="61" name="Google Shape;6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Verdana"/>
                <a:ea typeface="Verdana"/>
                <a:cs typeface="Verdana"/>
                <a:sym typeface="Verdana"/>
              </a:defRPr>
            </a:lvl1pPr>
            <a:lvl2pPr lvl="1" algn="r">
              <a:buNone/>
              <a:defRPr sz="1300">
                <a:solidFill>
                  <a:schemeClr val="dk1"/>
                </a:solidFill>
                <a:latin typeface="Verdana"/>
                <a:ea typeface="Verdana"/>
                <a:cs typeface="Verdana"/>
                <a:sym typeface="Verdana"/>
              </a:defRPr>
            </a:lvl2pPr>
            <a:lvl3pPr lvl="2" algn="r">
              <a:buNone/>
              <a:defRPr sz="1300">
                <a:solidFill>
                  <a:schemeClr val="dk1"/>
                </a:solidFill>
                <a:latin typeface="Verdana"/>
                <a:ea typeface="Verdana"/>
                <a:cs typeface="Verdana"/>
                <a:sym typeface="Verdana"/>
              </a:defRPr>
            </a:lvl3pPr>
            <a:lvl4pPr lvl="3" algn="r">
              <a:buNone/>
              <a:defRPr sz="1300">
                <a:solidFill>
                  <a:schemeClr val="dk1"/>
                </a:solidFill>
                <a:latin typeface="Verdana"/>
                <a:ea typeface="Verdana"/>
                <a:cs typeface="Verdana"/>
                <a:sym typeface="Verdana"/>
              </a:defRPr>
            </a:lvl4pPr>
            <a:lvl5pPr lvl="4" algn="r">
              <a:buNone/>
              <a:defRPr sz="1300">
                <a:solidFill>
                  <a:schemeClr val="dk1"/>
                </a:solidFill>
                <a:latin typeface="Verdana"/>
                <a:ea typeface="Verdana"/>
                <a:cs typeface="Verdana"/>
                <a:sym typeface="Verdana"/>
              </a:defRPr>
            </a:lvl5pPr>
            <a:lvl6pPr lvl="5" algn="r">
              <a:buNone/>
              <a:defRPr sz="1300">
                <a:solidFill>
                  <a:schemeClr val="dk1"/>
                </a:solidFill>
                <a:latin typeface="Verdana"/>
                <a:ea typeface="Verdana"/>
                <a:cs typeface="Verdana"/>
                <a:sym typeface="Verdana"/>
              </a:defRPr>
            </a:lvl6pPr>
            <a:lvl7pPr lvl="6" algn="r">
              <a:buNone/>
              <a:defRPr sz="1300">
                <a:solidFill>
                  <a:schemeClr val="dk1"/>
                </a:solidFill>
                <a:latin typeface="Verdana"/>
                <a:ea typeface="Verdana"/>
                <a:cs typeface="Verdana"/>
                <a:sym typeface="Verdana"/>
              </a:defRPr>
            </a:lvl7pPr>
            <a:lvl8pPr lvl="7" algn="r">
              <a:buNone/>
              <a:defRPr sz="1300">
                <a:solidFill>
                  <a:schemeClr val="dk1"/>
                </a:solidFill>
                <a:latin typeface="Verdana"/>
                <a:ea typeface="Verdana"/>
                <a:cs typeface="Verdana"/>
                <a:sym typeface="Verdana"/>
              </a:defRPr>
            </a:lvl8pPr>
            <a:lvl9pPr lvl="8" algn="r">
              <a:buNone/>
              <a:defRPr sz="13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drive.google.com/file/d/1z-lWu386FTl-2uy4Zyo1q0DFqL_4e5Up/view"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drive.google.com/file/d/1A0PqRLSr633gYbekYZgNf3n348m_lCV5/view"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drive.google.com/file/d/1BYAg6owkwRM-Y-WKKefKJEeXMyWODUYI/view" TargetMode="Externa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2.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subTitle"/>
          </p:nvPr>
        </p:nvSpPr>
        <p:spPr>
          <a:xfrm>
            <a:off x="1790700" y="2343150"/>
            <a:ext cx="5562600" cy="1314600"/>
          </a:xfrm>
          <a:prstGeom prst="rect">
            <a:avLst/>
          </a:prstGeom>
          <a:noFill/>
          <a:ln>
            <a:noFill/>
          </a:ln>
        </p:spPr>
        <p:txBody>
          <a:bodyPr anchorCtr="0" anchor="t" bIns="44450" lIns="90475" spcFirstLastPara="1" rIns="90475" wrap="square" tIns="44450">
            <a:noAutofit/>
          </a:bodyPr>
          <a:lstStyle/>
          <a:p>
            <a:pPr indent="0" lvl="1" marL="0" rtl="0" algn="ctr">
              <a:spcBef>
                <a:spcPts val="0"/>
              </a:spcBef>
              <a:spcAft>
                <a:spcPts val="0"/>
              </a:spcAft>
              <a:buSzPts val="2000"/>
              <a:buFont typeface="Times"/>
              <a:buNone/>
            </a:pPr>
            <a:r>
              <a:rPr lang="en"/>
              <a:t>Midway Design Review</a:t>
            </a:r>
            <a:endParaRPr/>
          </a:p>
          <a:p>
            <a:pPr indent="0" lvl="1" marL="0" rtl="0" algn="ctr">
              <a:spcBef>
                <a:spcPts val="0"/>
              </a:spcBef>
              <a:spcAft>
                <a:spcPts val="0"/>
              </a:spcAft>
              <a:buSzPts val="2000"/>
              <a:buFont typeface="Times"/>
              <a:buNone/>
            </a:pPr>
            <a:r>
              <a:t/>
            </a:r>
            <a:endParaRPr/>
          </a:p>
          <a:p>
            <a:pPr indent="0" lvl="1" marL="0" rtl="0" algn="ctr">
              <a:spcBef>
                <a:spcPts val="0"/>
              </a:spcBef>
              <a:spcAft>
                <a:spcPts val="0"/>
              </a:spcAft>
              <a:buSzPts val="2000"/>
              <a:buFont typeface="Times"/>
              <a:buNone/>
            </a:pPr>
            <a:r>
              <a:t/>
            </a:r>
            <a:endParaRPr/>
          </a:p>
          <a:p>
            <a:pPr indent="0" lvl="1" marL="0" rtl="0" algn="ctr">
              <a:spcBef>
                <a:spcPts val="0"/>
              </a:spcBef>
              <a:spcAft>
                <a:spcPts val="0"/>
              </a:spcAft>
              <a:buSzPts val="2000"/>
              <a:buFont typeface="Times"/>
              <a:buNone/>
            </a:pPr>
            <a:r>
              <a:rPr lang="en"/>
              <a:t>Team 19</a:t>
            </a:r>
            <a:endParaRPr/>
          </a:p>
        </p:txBody>
      </p:sp>
      <p:sp>
        <p:nvSpPr>
          <p:cNvPr id="123" name="Google Shape;123;p25"/>
          <p:cNvSpPr txBox="1"/>
          <p:nvPr>
            <p:ph type="ctrTitle"/>
          </p:nvPr>
        </p:nvSpPr>
        <p:spPr>
          <a:xfrm>
            <a:off x="1143000" y="1085850"/>
            <a:ext cx="6858000" cy="857400"/>
          </a:xfrm>
          <a:prstGeom prst="rect">
            <a:avLst/>
          </a:prstGeom>
          <a:noFill/>
          <a:ln>
            <a:noFill/>
          </a:ln>
        </p:spPr>
        <p:txBody>
          <a:bodyPr anchorCtr="0" anchor="ctr" bIns="44450" lIns="90475" spcFirstLastPara="1" rIns="90475" wrap="square" tIns="44450">
            <a:noAutofit/>
          </a:bodyPr>
          <a:lstStyle/>
          <a:p>
            <a:pPr indent="0" lvl="0" marL="0" rtl="0" algn="ctr">
              <a:spcBef>
                <a:spcPts val="0"/>
              </a:spcBef>
              <a:spcAft>
                <a:spcPts val="0"/>
              </a:spcAft>
              <a:buNone/>
            </a:pPr>
            <a:r>
              <a:rPr lang="en"/>
              <a:t>TrueTouch</a:t>
            </a:r>
            <a:endParaRPr/>
          </a:p>
        </p:txBody>
      </p:sp>
      <p:sp>
        <p:nvSpPr>
          <p:cNvPr id="124" name="Google Shape;12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Hardware Block Diagram (completed)</a:t>
            </a:r>
            <a:endParaRPr/>
          </a:p>
        </p:txBody>
      </p:sp>
      <p:sp>
        <p:nvSpPr>
          <p:cNvPr id="204" name="Google Shape;204;p34"/>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05" name="Google Shape;205;p34"/>
          <p:cNvPicPr preferRelativeResize="0"/>
          <p:nvPr/>
        </p:nvPicPr>
        <p:blipFill>
          <a:blip r:embed="rId3">
            <a:alphaModFix/>
          </a:blip>
          <a:stretch>
            <a:fillRect/>
          </a:stretch>
        </p:blipFill>
        <p:spPr>
          <a:xfrm>
            <a:off x="1599238" y="968189"/>
            <a:ext cx="6250326" cy="3493025"/>
          </a:xfrm>
          <a:prstGeom prst="rect">
            <a:avLst/>
          </a:prstGeom>
          <a:noFill/>
          <a:ln>
            <a:noFill/>
          </a:ln>
        </p:spPr>
      </p:pic>
      <p:sp>
        <p:nvSpPr>
          <p:cNvPr id="206" name="Google Shape;20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Software Block Diagram</a:t>
            </a:r>
            <a:endParaRPr/>
          </a:p>
        </p:txBody>
      </p:sp>
      <p:pic>
        <p:nvPicPr>
          <p:cNvPr id="212" name="Google Shape;212;p35"/>
          <p:cNvPicPr preferRelativeResize="0"/>
          <p:nvPr/>
        </p:nvPicPr>
        <p:blipFill>
          <a:blip r:embed="rId3">
            <a:alphaModFix/>
          </a:blip>
          <a:stretch>
            <a:fillRect/>
          </a:stretch>
        </p:blipFill>
        <p:spPr>
          <a:xfrm>
            <a:off x="1511813" y="918876"/>
            <a:ext cx="6120376" cy="3584326"/>
          </a:xfrm>
          <a:prstGeom prst="rect">
            <a:avLst/>
          </a:prstGeom>
          <a:noFill/>
          <a:ln>
            <a:noFill/>
          </a:ln>
        </p:spPr>
      </p:pic>
      <p:sp>
        <p:nvSpPr>
          <p:cNvPr id="213" name="Google Shape;21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Software Block Diagram (completed)</a:t>
            </a:r>
            <a:endParaRPr/>
          </a:p>
        </p:txBody>
      </p:sp>
      <p:sp>
        <p:nvSpPr>
          <p:cNvPr id="219" name="Google Shape;219;p36"/>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20" name="Google Shape;220;p36"/>
          <p:cNvPicPr preferRelativeResize="0"/>
          <p:nvPr/>
        </p:nvPicPr>
        <p:blipFill>
          <a:blip r:embed="rId3">
            <a:alphaModFix/>
          </a:blip>
          <a:stretch>
            <a:fillRect/>
          </a:stretch>
        </p:blipFill>
        <p:spPr>
          <a:xfrm>
            <a:off x="1643225" y="853275"/>
            <a:ext cx="6162350" cy="3722849"/>
          </a:xfrm>
          <a:prstGeom prst="rect">
            <a:avLst/>
          </a:prstGeom>
          <a:noFill/>
          <a:ln>
            <a:noFill/>
          </a:ln>
        </p:spPr>
      </p:pic>
      <p:sp>
        <p:nvSpPr>
          <p:cNvPr id="221" name="Google Shape;22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MDR Deliverables</a:t>
            </a:r>
            <a:endParaRPr/>
          </a:p>
        </p:txBody>
      </p:sp>
      <p:sp>
        <p:nvSpPr>
          <p:cNvPr id="227" name="Google Shape;227;p37"/>
          <p:cNvSpPr txBox="1"/>
          <p:nvPr>
            <p:ph idx="1" type="body"/>
          </p:nvPr>
        </p:nvSpPr>
        <p:spPr>
          <a:xfrm>
            <a:off x="408400" y="925975"/>
            <a:ext cx="8153400" cy="3372000"/>
          </a:xfrm>
          <a:prstGeom prst="rect">
            <a:avLst/>
          </a:prstGeom>
        </p:spPr>
        <p:txBody>
          <a:bodyPr anchorCtr="0" anchor="t" bIns="44450" lIns="90475" spcFirstLastPara="1" rIns="90475" wrap="square" tIns="44450">
            <a:noAutofit/>
          </a:bodyPr>
          <a:lstStyle/>
          <a:p>
            <a:pPr indent="-317500" lvl="0" marL="457200" rtl="0" algn="l">
              <a:spcBef>
                <a:spcPts val="360"/>
              </a:spcBef>
              <a:spcAft>
                <a:spcPts val="0"/>
              </a:spcAft>
              <a:buSzPts val="1400"/>
              <a:buChar char="▪"/>
            </a:pPr>
            <a:r>
              <a:rPr lang="en" sz="1800"/>
              <a:t>Single glove with implemented braking system and vibrotactile system</a:t>
            </a:r>
            <a:endParaRPr sz="1800"/>
          </a:p>
          <a:p>
            <a:pPr indent="-342900" lvl="1" marL="1371600" rtl="0" algn="l">
              <a:spcBef>
                <a:spcPts val="0"/>
              </a:spcBef>
              <a:spcAft>
                <a:spcPts val="0"/>
              </a:spcAft>
              <a:buSzPts val="1800"/>
              <a:buChar char="•"/>
            </a:pPr>
            <a:r>
              <a:rPr lang="en" sz="1800"/>
              <a:t>Don’t have access to VR headset immediately</a:t>
            </a:r>
            <a:endParaRPr sz="1800"/>
          </a:p>
          <a:p>
            <a:pPr indent="-317500" lvl="0" marL="457200" rtl="0" algn="l">
              <a:spcBef>
                <a:spcPts val="0"/>
              </a:spcBef>
              <a:spcAft>
                <a:spcPts val="0"/>
              </a:spcAft>
              <a:buSzPts val="1400"/>
              <a:buChar char="▪"/>
            </a:pPr>
            <a:r>
              <a:rPr lang="en" sz="1800"/>
              <a:t>Focus on hardware component; less on syncing VR visuals</a:t>
            </a:r>
            <a:endParaRPr sz="1800"/>
          </a:p>
          <a:p>
            <a:pPr indent="-317500" lvl="0" marL="457200" rtl="0" algn="l">
              <a:spcBef>
                <a:spcPts val="0"/>
              </a:spcBef>
              <a:spcAft>
                <a:spcPts val="0"/>
              </a:spcAft>
              <a:buSzPts val="1400"/>
              <a:buChar char="▪"/>
            </a:pPr>
            <a:r>
              <a:rPr lang="en" sz="1800"/>
              <a:t>Microcontroller interfaced with BLE and power systems</a:t>
            </a:r>
            <a:endParaRPr sz="1800"/>
          </a:p>
          <a:p>
            <a:pPr indent="-317500" lvl="0" marL="457200" rtl="0" algn="l">
              <a:spcBef>
                <a:spcPts val="0"/>
              </a:spcBef>
              <a:spcAft>
                <a:spcPts val="0"/>
              </a:spcAft>
              <a:buSzPts val="1400"/>
              <a:buChar char="▪"/>
            </a:pPr>
            <a:r>
              <a:rPr lang="en" sz="1800"/>
              <a:t>Windows BLE program to communicate w/ MCU</a:t>
            </a:r>
            <a:endParaRPr sz="1800"/>
          </a:p>
          <a:p>
            <a:pPr indent="-317500" lvl="0" marL="457200" rtl="0" algn="l">
              <a:spcBef>
                <a:spcPts val="0"/>
              </a:spcBef>
              <a:spcAft>
                <a:spcPts val="0"/>
              </a:spcAft>
              <a:buSzPts val="1400"/>
              <a:buChar char="▪"/>
            </a:pPr>
            <a:r>
              <a:rPr lang="en" sz="1800"/>
              <a:t>Power supply will be wired (micro-USB to MCU); wireless supply to be implemented for FPR</a:t>
            </a:r>
            <a:endParaRPr sz="1800"/>
          </a:p>
          <a:p>
            <a:pPr indent="-317500" lvl="0" marL="457200" rtl="0" algn="l">
              <a:spcBef>
                <a:spcPts val="0"/>
              </a:spcBef>
              <a:spcAft>
                <a:spcPts val="0"/>
              </a:spcAft>
              <a:buSzPts val="1400"/>
              <a:buChar char="▪"/>
            </a:pPr>
            <a:r>
              <a:rPr lang="en" sz="1800"/>
              <a:t>Control vibration and braking system on individual fingers </a:t>
            </a:r>
            <a:r>
              <a:rPr lang="en" sz="1800"/>
              <a:t>through computer using “dummy data”</a:t>
            </a:r>
            <a:endParaRPr sz="1800"/>
          </a:p>
          <a:p>
            <a:pPr indent="-317500" lvl="1" marL="1371600" rtl="0" algn="l">
              <a:spcBef>
                <a:spcPts val="0"/>
              </a:spcBef>
              <a:spcAft>
                <a:spcPts val="0"/>
              </a:spcAft>
              <a:buSzPts val="1400"/>
              <a:buChar char="•"/>
            </a:pPr>
            <a:r>
              <a:rPr lang="en" sz="1800"/>
              <a:t>Different intensities and movement threshold of finger</a:t>
            </a:r>
            <a:endParaRPr sz="1800"/>
          </a:p>
        </p:txBody>
      </p:sp>
      <p:sp>
        <p:nvSpPr>
          <p:cNvPr id="228" name="Google Shape;228;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MDR Accomplishments</a:t>
            </a:r>
            <a:endParaRPr/>
          </a:p>
        </p:txBody>
      </p:sp>
      <p:sp>
        <p:nvSpPr>
          <p:cNvPr id="234" name="Google Shape;234;p38"/>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17500" lvl="0" marL="457200" rtl="0" algn="l">
              <a:spcBef>
                <a:spcPts val="360"/>
              </a:spcBef>
              <a:spcAft>
                <a:spcPts val="0"/>
              </a:spcAft>
              <a:buSzPts val="1400"/>
              <a:buChar char="✓"/>
            </a:pPr>
            <a:r>
              <a:rPr lang="en" sz="1800"/>
              <a:t>Single glove with implemented braking system and vibrotactile system</a:t>
            </a:r>
            <a:endParaRPr sz="1800"/>
          </a:p>
          <a:p>
            <a:pPr indent="-342900" lvl="1" marL="1371600" rtl="0" algn="l">
              <a:spcBef>
                <a:spcPts val="0"/>
              </a:spcBef>
              <a:spcAft>
                <a:spcPts val="0"/>
              </a:spcAft>
              <a:buSzPts val="1800"/>
              <a:buChar char="•"/>
            </a:pPr>
            <a:r>
              <a:rPr lang="en" sz="1800"/>
              <a:t>Don’t have access to VR headset immediately</a:t>
            </a:r>
            <a:endParaRPr sz="1800"/>
          </a:p>
          <a:p>
            <a:pPr indent="-317500" lvl="0" marL="457200" rtl="0" algn="l">
              <a:spcBef>
                <a:spcPts val="0"/>
              </a:spcBef>
              <a:spcAft>
                <a:spcPts val="0"/>
              </a:spcAft>
              <a:buSzPts val="1400"/>
              <a:buChar char="✓"/>
            </a:pPr>
            <a:r>
              <a:rPr lang="en" sz="1800"/>
              <a:t>Focus on hardware component; less on syncing VR visuals</a:t>
            </a:r>
            <a:endParaRPr sz="1800"/>
          </a:p>
          <a:p>
            <a:pPr indent="-317500" lvl="0" marL="457200" rtl="0" algn="l">
              <a:spcBef>
                <a:spcPts val="0"/>
              </a:spcBef>
              <a:spcAft>
                <a:spcPts val="0"/>
              </a:spcAft>
              <a:buSzPts val="1400"/>
              <a:buChar char="✓"/>
            </a:pPr>
            <a:r>
              <a:rPr lang="en" sz="1800"/>
              <a:t>Microcontroller interfaced with BLE and power systems</a:t>
            </a:r>
            <a:endParaRPr sz="1800"/>
          </a:p>
          <a:p>
            <a:pPr indent="-317500" lvl="0" marL="457200" rtl="0" algn="l">
              <a:spcBef>
                <a:spcPts val="0"/>
              </a:spcBef>
              <a:spcAft>
                <a:spcPts val="0"/>
              </a:spcAft>
              <a:buSzPts val="1400"/>
              <a:buChar char="✓"/>
            </a:pPr>
            <a:r>
              <a:rPr lang="en" sz="1800"/>
              <a:t>Windows BLE program to communicate w/ MCU</a:t>
            </a:r>
            <a:endParaRPr sz="1800"/>
          </a:p>
          <a:p>
            <a:pPr indent="-317500" lvl="0" marL="457200" rtl="0" algn="l">
              <a:spcBef>
                <a:spcPts val="0"/>
              </a:spcBef>
              <a:spcAft>
                <a:spcPts val="0"/>
              </a:spcAft>
              <a:buSzPts val="1400"/>
              <a:buChar char="✓"/>
            </a:pPr>
            <a:r>
              <a:rPr lang="en" sz="1800"/>
              <a:t>Power supply will be wired (micro-USB to MCU); wireless supply to be implemented for FPR</a:t>
            </a:r>
            <a:endParaRPr sz="1800"/>
          </a:p>
          <a:p>
            <a:pPr indent="-317500" lvl="0" marL="457200" rtl="0" algn="l">
              <a:spcBef>
                <a:spcPts val="0"/>
              </a:spcBef>
              <a:spcAft>
                <a:spcPts val="0"/>
              </a:spcAft>
              <a:buSzPts val="1400"/>
              <a:buChar char="✓"/>
            </a:pPr>
            <a:r>
              <a:rPr lang="en" sz="1800"/>
              <a:t>Control vibration and braking system on individual fingers through computer using “dummy data”</a:t>
            </a:r>
            <a:endParaRPr sz="1800"/>
          </a:p>
          <a:p>
            <a:pPr indent="-317500" lvl="1" marL="1371600" rtl="0" algn="l">
              <a:spcBef>
                <a:spcPts val="0"/>
              </a:spcBef>
              <a:spcAft>
                <a:spcPts val="0"/>
              </a:spcAft>
              <a:buSzPts val="1400"/>
              <a:buChar char="•"/>
            </a:pPr>
            <a:r>
              <a:rPr lang="en" sz="1800"/>
              <a:t>Different intensities and movement threshold of finger</a:t>
            </a:r>
            <a:endParaRPr/>
          </a:p>
        </p:txBody>
      </p:sp>
      <p:sp>
        <p:nvSpPr>
          <p:cNvPr id="235" name="Google Shape;235;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Anthony Chan: Circuit Design </a:t>
            </a:r>
            <a:endParaRPr/>
          </a:p>
        </p:txBody>
      </p:sp>
      <p:sp>
        <p:nvSpPr>
          <p:cNvPr id="241" name="Google Shape;241;p39"/>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
              <a:t>					</a:t>
            </a:r>
            <a:endParaRPr/>
          </a:p>
        </p:txBody>
      </p:sp>
      <p:sp>
        <p:nvSpPr>
          <p:cNvPr id="242" name="Google Shape;242;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9"/>
          <p:cNvPicPr preferRelativeResize="0"/>
          <p:nvPr/>
        </p:nvPicPr>
        <p:blipFill>
          <a:blip r:embed="rId3">
            <a:alphaModFix/>
          </a:blip>
          <a:stretch>
            <a:fillRect/>
          </a:stretch>
        </p:blipFill>
        <p:spPr>
          <a:xfrm>
            <a:off x="381000" y="990500"/>
            <a:ext cx="8153402" cy="3410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t/>
            </a:r>
            <a:endParaRPr/>
          </a:p>
        </p:txBody>
      </p:sp>
      <p:sp>
        <p:nvSpPr>
          <p:cNvPr id="249" name="Google Shape;249;p40"/>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50" name="Google Shape;250;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1" name="Google Shape;251;p40"/>
          <p:cNvPicPr preferRelativeResize="0"/>
          <p:nvPr/>
        </p:nvPicPr>
        <p:blipFill>
          <a:blip r:embed="rId3">
            <a:alphaModFix/>
          </a:blip>
          <a:stretch>
            <a:fillRect/>
          </a:stretch>
        </p:blipFill>
        <p:spPr>
          <a:xfrm>
            <a:off x="0" y="0"/>
            <a:ext cx="9144002" cy="5143501"/>
          </a:xfrm>
          <a:prstGeom prst="rect">
            <a:avLst/>
          </a:prstGeom>
          <a:noFill/>
          <a:ln>
            <a:noFill/>
          </a:ln>
        </p:spPr>
      </p:pic>
      <p:sp>
        <p:nvSpPr>
          <p:cNvPr id="252" name="Google Shape;252;p40"/>
          <p:cNvSpPr txBox="1"/>
          <p:nvPr/>
        </p:nvSpPr>
        <p:spPr>
          <a:xfrm>
            <a:off x="8692975" y="4749850"/>
            <a:ext cx="4125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16</a:t>
            </a:r>
            <a:endParaRPr>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Jonathan Yip: 3D print and Arduino IDE</a:t>
            </a:r>
            <a:endParaRPr/>
          </a:p>
        </p:txBody>
      </p:sp>
      <p:sp>
        <p:nvSpPr>
          <p:cNvPr id="258" name="Google Shape;258;p41"/>
          <p:cNvSpPr txBox="1"/>
          <p:nvPr>
            <p:ph idx="1" type="body"/>
          </p:nvPr>
        </p:nvSpPr>
        <p:spPr>
          <a:xfrm>
            <a:off x="381000" y="1028700"/>
            <a:ext cx="41502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62mm x 184mm</a:t>
            </a:r>
            <a:endParaRPr/>
          </a:p>
          <a:p>
            <a:pPr indent="-330200" lvl="0" marL="457200" rtl="0" algn="l">
              <a:spcBef>
                <a:spcPts val="0"/>
              </a:spcBef>
              <a:spcAft>
                <a:spcPts val="0"/>
              </a:spcAft>
              <a:buSzPts val="1600"/>
              <a:buChar char="▪"/>
            </a:pPr>
            <a:r>
              <a:rPr lang="en"/>
              <a:t>Solenoids activate very </a:t>
            </a:r>
            <a:r>
              <a:rPr lang="en"/>
              <a:t>briefly</a:t>
            </a:r>
            <a:r>
              <a:rPr lang="en"/>
              <a:t> to save power</a:t>
            </a:r>
            <a:endParaRPr/>
          </a:p>
          <a:p>
            <a:pPr indent="-330200" lvl="0" marL="457200" rtl="0" algn="l">
              <a:spcBef>
                <a:spcPts val="0"/>
              </a:spcBef>
              <a:spcAft>
                <a:spcPts val="0"/>
              </a:spcAft>
              <a:buSzPts val="1600"/>
              <a:buChar char="▪"/>
            </a:pPr>
            <a:r>
              <a:rPr lang="en"/>
              <a:t>On/Off Solenoid</a:t>
            </a:r>
            <a:endParaRPr/>
          </a:p>
          <a:p>
            <a:pPr indent="-330200" lvl="0" marL="457200" rtl="0" algn="l">
              <a:spcBef>
                <a:spcPts val="0"/>
              </a:spcBef>
              <a:spcAft>
                <a:spcPts val="0"/>
              </a:spcAft>
              <a:buSzPts val="1600"/>
              <a:buChar char="▪"/>
            </a:pPr>
            <a:r>
              <a:rPr lang="en"/>
              <a:t>ERM intensity</a:t>
            </a:r>
            <a:endParaRPr/>
          </a:p>
        </p:txBody>
      </p:sp>
      <p:pic>
        <p:nvPicPr>
          <p:cNvPr id="259" name="Google Shape;259;p41"/>
          <p:cNvPicPr preferRelativeResize="0"/>
          <p:nvPr/>
        </p:nvPicPr>
        <p:blipFill>
          <a:blip r:embed="rId3">
            <a:alphaModFix/>
          </a:blip>
          <a:stretch>
            <a:fillRect/>
          </a:stretch>
        </p:blipFill>
        <p:spPr>
          <a:xfrm>
            <a:off x="5522007" y="925675"/>
            <a:ext cx="3583474" cy="2912350"/>
          </a:xfrm>
          <a:prstGeom prst="rect">
            <a:avLst/>
          </a:prstGeom>
          <a:noFill/>
          <a:ln>
            <a:noFill/>
          </a:ln>
        </p:spPr>
      </p:pic>
      <p:sp>
        <p:nvSpPr>
          <p:cNvPr id="260" name="Google Shape;26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1" name="Google Shape;261;p41"/>
          <p:cNvPicPr preferRelativeResize="0"/>
          <p:nvPr/>
        </p:nvPicPr>
        <p:blipFill rotWithShape="1">
          <a:blip r:embed="rId4">
            <a:alphaModFix/>
          </a:blip>
          <a:srcRect b="19487" l="0" r="0" t="18012"/>
          <a:stretch/>
        </p:blipFill>
        <p:spPr>
          <a:xfrm>
            <a:off x="3811050" y="2298975"/>
            <a:ext cx="1344801" cy="21779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sz="2900"/>
              <a:t>Cameron Kluza: BLE Communication</a:t>
            </a:r>
            <a:endParaRPr sz="2900"/>
          </a:p>
        </p:txBody>
      </p:sp>
      <p:sp>
        <p:nvSpPr>
          <p:cNvPr id="267" name="Google Shape;267;p42"/>
          <p:cNvSpPr txBox="1"/>
          <p:nvPr>
            <p:ph idx="1" type="body"/>
          </p:nvPr>
        </p:nvSpPr>
        <p:spPr>
          <a:xfrm>
            <a:off x="381000" y="1028700"/>
            <a:ext cx="52776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Simple protocol on top of BLE UART</a:t>
            </a:r>
            <a:endParaRPr/>
          </a:p>
          <a:p>
            <a:pPr indent="-342900" lvl="1" marL="914400" rtl="0" algn="l">
              <a:spcBef>
                <a:spcPts val="0"/>
              </a:spcBef>
              <a:spcAft>
                <a:spcPts val="0"/>
              </a:spcAft>
              <a:buSzPts val="1800"/>
              <a:buChar char="•"/>
            </a:pPr>
            <a:r>
              <a:rPr lang="en"/>
              <a:t>Configure GPIO</a:t>
            </a:r>
            <a:endParaRPr/>
          </a:p>
          <a:p>
            <a:pPr indent="-342900" lvl="1" marL="914400" rtl="0" algn="l">
              <a:spcBef>
                <a:spcPts val="0"/>
              </a:spcBef>
              <a:spcAft>
                <a:spcPts val="0"/>
              </a:spcAft>
              <a:buSzPts val="1800"/>
              <a:buChar char="•"/>
            </a:pPr>
            <a:r>
              <a:rPr lang="en"/>
              <a:t>Write GPIO</a:t>
            </a:r>
            <a:endParaRPr/>
          </a:p>
          <a:p>
            <a:pPr indent="-342900" lvl="1" marL="914400" rtl="0" algn="l">
              <a:spcBef>
                <a:spcPts val="0"/>
              </a:spcBef>
              <a:spcAft>
                <a:spcPts val="0"/>
              </a:spcAft>
              <a:buSzPts val="1800"/>
              <a:buChar char="•"/>
            </a:pPr>
            <a:r>
              <a:rPr lang="en"/>
              <a:t>Pulse GPIO</a:t>
            </a:r>
            <a:endParaRPr/>
          </a:p>
          <a:p>
            <a:pPr indent="-342900" lvl="1" marL="914400" rtl="0" algn="l">
              <a:spcBef>
                <a:spcPts val="0"/>
              </a:spcBef>
              <a:spcAft>
                <a:spcPts val="0"/>
              </a:spcAft>
              <a:buSzPts val="1800"/>
              <a:buChar char="•"/>
            </a:pPr>
            <a:r>
              <a:rPr lang="en"/>
              <a:t>PWM GPIO</a:t>
            </a:r>
            <a:endParaRPr/>
          </a:p>
          <a:p>
            <a:pPr indent="-330200" lvl="0" marL="457200" rtl="0" algn="l">
              <a:spcBef>
                <a:spcPts val="0"/>
              </a:spcBef>
              <a:spcAft>
                <a:spcPts val="0"/>
              </a:spcAft>
              <a:buSzPts val="1600"/>
              <a:buChar char="▪"/>
            </a:pPr>
            <a:r>
              <a:rPr lang="en"/>
              <a:t>MCU: Adafruit’s BLE UART service</a:t>
            </a:r>
            <a:endParaRPr/>
          </a:p>
          <a:p>
            <a:pPr indent="-330200" lvl="0" marL="457200" rtl="0" algn="l">
              <a:spcBef>
                <a:spcPts val="0"/>
              </a:spcBef>
              <a:spcAft>
                <a:spcPts val="0"/>
              </a:spcAft>
              <a:buSzPts val="1600"/>
              <a:buChar char="▪"/>
            </a:pPr>
            <a:r>
              <a:rPr lang="en"/>
              <a:t>Desktop: Python bleak library</a:t>
            </a:r>
            <a:endParaRPr/>
          </a:p>
        </p:txBody>
      </p:sp>
      <p:pic>
        <p:nvPicPr>
          <p:cNvPr id="268" name="Google Shape;268;p42"/>
          <p:cNvPicPr preferRelativeResize="0"/>
          <p:nvPr/>
        </p:nvPicPr>
        <p:blipFill>
          <a:blip r:embed="rId3">
            <a:alphaModFix/>
          </a:blip>
          <a:stretch>
            <a:fillRect/>
          </a:stretch>
        </p:blipFill>
        <p:spPr>
          <a:xfrm>
            <a:off x="5658697" y="931713"/>
            <a:ext cx="3412525" cy="3565975"/>
          </a:xfrm>
          <a:prstGeom prst="rect">
            <a:avLst/>
          </a:prstGeom>
          <a:noFill/>
          <a:ln>
            <a:noFill/>
          </a:ln>
        </p:spPr>
      </p:pic>
      <p:sp>
        <p:nvSpPr>
          <p:cNvPr id="269" name="Google Shape;26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Alex Dickopf : Prototyping</a:t>
            </a:r>
            <a:endParaRPr/>
          </a:p>
        </p:txBody>
      </p:sp>
      <p:sp>
        <p:nvSpPr>
          <p:cNvPr id="275" name="Google Shape;275;p43"/>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3-D printing parts to test and analyze</a:t>
            </a:r>
            <a:endParaRPr/>
          </a:p>
          <a:p>
            <a:pPr indent="-330200" lvl="0" marL="457200" rtl="0" algn="l">
              <a:spcBef>
                <a:spcPts val="0"/>
              </a:spcBef>
              <a:spcAft>
                <a:spcPts val="0"/>
              </a:spcAft>
              <a:buSzPts val="1600"/>
              <a:buChar char="▪"/>
            </a:pPr>
            <a:r>
              <a:rPr lang="en"/>
              <a:t>Putting all individual parts into one prototype</a:t>
            </a:r>
            <a:endParaRPr/>
          </a:p>
          <a:p>
            <a:pPr indent="-342900" lvl="1" marL="914400" rtl="0" algn="l">
              <a:spcBef>
                <a:spcPts val="0"/>
              </a:spcBef>
              <a:spcAft>
                <a:spcPts val="0"/>
              </a:spcAft>
              <a:buSzPts val="1800"/>
              <a:buChar char="•"/>
            </a:pPr>
            <a:r>
              <a:rPr lang="en"/>
              <a:t>Combination of mechanical and circuit designs</a:t>
            </a:r>
            <a:endParaRPr/>
          </a:p>
          <a:p>
            <a:pPr indent="-330200" lvl="0" marL="457200" rtl="0" algn="l">
              <a:spcBef>
                <a:spcPts val="0"/>
              </a:spcBef>
              <a:spcAft>
                <a:spcPts val="0"/>
              </a:spcAft>
              <a:buSzPts val="1600"/>
              <a:buChar char="▪"/>
            </a:pPr>
            <a:r>
              <a:rPr lang="en"/>
              <a:t>Hand shapes to test (“dummy data”):</a:t>
            </a:r>
            <a:endParaRPr/>
          </a:p>
          <a:p>
            <a:pPr indent="-342900" lvl="1" marL="914400" rtl="0" algn="l">
              <a:spcBef>
                <a:spcPts val="0"/>
              </a:spcBef>
              <a:spcAft>
                <a:spcPts val="0"/>
              </a:spcAft>
              <a:buSzPts val="1800"/>
              <a:buChar char="•"/>
            </a:pPr>
            <a:r>
              <a:rPr lang="en"/>
              <a:t>Pinch with finger and thumb</a:t>
            </a:r>
            <a:endParaRPr/>
          </a:p>
          <a:p>
            <a:pPr indent="-342900" lvl="1" marL="914400" rtl="0" algn="l">
              <a:spcBef>
                <a:spcPts val="0"/>
              </a:spcBef>
              <a:spcAft>
                <a:spcPts val="0"/>
              </a:spcAft>
              <a:buSzPts val="1800"/>
              <a:buChar char="•"/>
            </a:pPr>
            <a:r>
              <a:rPr lang="en"/>
              <a:t>Individual fingers</a:t>
            </a:r>
            <a:endParaRPr/>
          </a:p>
        </p:txBody>
      </p:sp>
      <p:sp>
        <p:nvSpPr>
          <p:cNvPr id="276" name="Google Shape;27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
              <a:t>Our Team</a:t>
            </a:r>
            <a:endParaRPr/>
          </a:p>
        </p:txBody>
      </p:sp>
      <p:sp>
        <p:nvSpPr>
          <p:cNvPr id="130" name="Google Shape;130;p26"/>
          <p:cNvSpPr txBox="1"/>
          <p:nvPr>
            <p:ph idx="1" type="body"/>
          </p:nvPr>
        </p:nvSpPr>
        <p:spPr>
          <a:xfrm>
            <a:off x="381000" y="1028700"/>
            <a:ext cx="8153400" cy="3372000"/>
          </a:xfrm>
          <a:prstGeom prst="rect">
            <a:avLst/>
          </a:prstGeom>
          <a:noFill/>
          <a:ln>
            <a:noFill/>
          </a:ln>
        </p:spPr>
        <p:txBody>
          <a:bodyPr anchorCtr="0" anchor="t" bIns="44450" lIns="90475" spcFirstLastPara="1" rIns="90475" wrap="square" tIns="44450">
            <a:noAutofit/>
          </a:bodyPr>
          <a:lstStyle/>
          <a:p>
            <a:pPr indent="0" lvl="0" marL="342900" rtl="0" algn="l">
              <a:spcBef>
                <a:spcPts val="480"/>
              </a:spcBef>
              <a:spcAft>
                <a:spcPts val="0"/>
              </a:spcAft>
              <a:buNone/>
            </a:pPr>
            <a:r>
              <a:t/>
            </a:r>
            <a:endParaRPr/>
          </a:p>
        </p:txBody>
      </p:sp>
      <p:pic>
        <p:nvPicPr>
          <p:cNvPr id="131" name="Google Shape;131;p26"/>
          <p:cNvPicPr preferRelativeResize="0"/>
          <p:nvPr/>
        </p:nvPicPr>
        <p:blipFill>
          <a:blip r:embed="rId3">
            <a:alphaModFix/>
          </a:blip>
          <a:stretch>
            <a:fillRect/>
          </a:stretch>
        </p:blipFill>
        <p:spPr>
          <a:xfrm>
            <a:off x="7100375" y="1399400"/>
            <a:ext cx="1434025" cy="1434025"/>
          </a:xfrm>
          <a:prstGeom prst="rect">
            <a:avLst/>
          </a:prstGeom>
          <a:noFill/>
          <a:ln>
            <a:noFill/>
          </a:ln>
        </p:spPr>
      </p:pic>
      <p:pic>
        <p:nvPicPr>
          <p:cNvPr id="132" name="Google Shape;132;p26"/>
          <p:cNvPicPr preferRelativeResize="0"/>
          <p:nvPr/>
        </p:nvPicPr>
        <p:blipFill>
          <a:blip r:embed="rId4">
            <a:alphaModFix/>
          </a:blip>
          <a:stretch>
            <a:fillRect/>
          </a:stretch>
        </p:blipFill>
        <p:spPr>
          <a:xfrm>
            <a:off x="4821625" y="1399400"/>
            <a:ext cx="1434025" cy="1434025"/>
          </a:xfrm>
          <a:prstGeom prst="rect">
            <a:avLst/>
          </a:prstGeom>
          <a:noFill/>
          <a:ln>
            <a:noFill/>
          </a:ln>
        </p:spPr>
      </p:pic>
      <p:pic>
        <p:nvPicPr>
          <p:cNvPr id="133" name="Google Shape;133;p26"/>
          <p:cNvPicPr preferRelativeResize="0"/>
          <p:nvPr/>
        </p:nvPicPr>
        <p:blipFill>
          <a:blip r:embed="rId5">
            <a:alphaModFix/>
          </a:blip>
          <a:stretch>
            <a:fillRect/>
          </a:stretch>
        </p:blipFill>
        <p:spPr>
          <a:xfrm>
            <a:off x="2601313" y="1399400"/>
            <a:ext cx="1434025" cy="1434025"/>
          </a:xfrm>
          <a:prstGeom prst="rect">
            <a:avLst/>
          </a:prstGeom>
          <a:noFill/>
          <a:ln>
            <a:noFill/>
          </a:ln>
        </p:spPr>
      </p:pic>
      <p:pic>
        <p:nvPicPr>
          <p:cNvPr id="134" name="Google Shape;134;p26"/>
          <p:cNvPicPr preferRelativeResize="0"/>
          <p:nvPr/>
        </p:nvPicPr>
        <p:blipFill>
          <a:blip r:embed="rId6">
            <a:alphaModFix/>
          </a:blip>
          <a:stretch>
            <a:fillRect/>
          </a:stretch>
        </p:blipFill>
        <p:spPr>
          <a:xfrm>
            <a:off x="381000" y="1399400"/>
            <a:ext cx="1434025" cy="1434025"/>
          </a:xfrm>
          <a:prstGeom prst="rect">
            <a:avLst/>
          </a:prstGeom>
          <a:noFill/>
          <a:ln>
            <a:noFill/>
          </a:ln>
        </p:spPr>
      </p:pic>
      <p:sp>
        <p:nvSpPr>
          <p:cNvPr id="135" name="Google Shape;135;p26"/>
          <p:cNvSpPr txBox="1"/>
          <p:nvPr/>
        </p:nvSpPr>
        <p:spPr>
          <a:xfrm>
            <a:off x="-12"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Anthony Chan: EE</a:t>
            </a:r>
            <a:endParaRPr sz="1600">
              <a:latin typeface="Verdana"/>
              <a:ea typeface="Verdana"/>
              <a:cs typeface="Verdana"/>
              <a:sym typeface="Verdana"/>
            </a:endParaRPr>
          </a:p>
        </p:txBody>
      </p:sp>
      <p:sp>
        <p:nvSpPr>
          <p:cNvPr id="136" name="Google Shape;136;p26"/>
          <p:cNvSpPr txBox="1"/>
          <p:nvPr/>
        </p:nvSpPr>
        <p:spPr>
          <a:xfrm>
            <a:off x="2214163"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Alex Dickopf: CSE</a:t>
            </a:r>
            <a:endParaRPr sz="1600">
              <a:latin typeface="Verdana"/>
              <a:ea typeface="Verdana"/>
              <a:cs typeface="Verdana"/>
              <a:sym typeface="Verdana"/>
            </a:endParaRPr>
          </a:p>
        </p:txBody>
      </p:sp>
      <p:sp>
        <p:nvSpPr>
          <p:cNvPr id="137" name="Google Shape;137;p26"/>
          <p:cNvSpPr txBox="1"/>
          <p:nvPr/>
        </p:nvSpPr>
        <p:spPr>
          <a:xfrm>
            <a:off x="4281639" y="3045125"/>
            <a:ext cx="25140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Cameron Kluza: CSE</a:t>
            </a:r>
            <a:endParaRPr sz="1600">
              <a:latin typeface="Verdana"/>
              <a:ea typeface="Verdana"/>
              <a:cs typeface="Verdana"/>
              <a:sym typeface="Verdana"/>
            </a:endParaRPr>
          </a:p>
        </p:txBody>
      </p:sp>
      <p:sp>
        <p:nvSpPr>
          <p:cNvPr id="138" name="Google Shape;138;p26"/>
          <p:cNvSpPr txBox="1"/>
          <p:nvPr/>
        </p:nvSpPr>
        <p:spPr>
          <a:xfrm>
            <a:off x="6713238"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Jonathan Yip: CSE</a:t>
            </a:r>
            <a:endParaRPr sz="1600">
              <a:latin typeface="Verdana"/>
              <a:ea typeface="Verdana"/>
              <a:cs typeface="Verdana"/>
              <a:sym typeface="Verdana"/>
            </a:endParaRPr>
          </a:p>
        </p:txBody>
      </p:sp>
      <p:sp>
        <p:nvSpPr>
          <p:cNvPr id="139" name="Google Shape;139;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MDR Accomplishments: Demo</a:t>
            </a:r>
            <a:endParaRPr/>
          </a:p>
        </p:txBody>
      </p:sp>
      <p:sp>
        <p:nvSpPr>
          <p:cNvPr id="282" name="Google Shape;28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44"/>
          <p:cNvSpPr txBox="1"/>
          <p:nvPr/>
        </p:nvSpPr>
        <p:spPr>
          <a:xfrm>
            <a:off x="2791650" y="3577863"/>
            <a:ext cx="3560700" cy="5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Verdana"/>
                <a:ea typeface="Verdana"/>
                <a:cs typeface="Verdana"/>
                <a:sym typeface="Verdana"/>
              </a:rPr>
              <a:t>Demonstration of Ratchet &amp; Pawl on Arm</a:t>
            </a:r>
            <a:endParaRPr>
              <a:latin typeface="Verdana"/>
              <a:ea typeface="Verdana"/>
              <a:cs typeface="Verdana"/>
              <a:sym typeface="Verdana"/>
            </a:endParaRPr>
          </a:p>
        </p:txBody>
      </p:sp>
      <p:pic>
        <p:nvPicPr>
          <p:cNvPr id="284" name="Google Shape;284;p44" title="IMG_3052.MOV">
            <a:hlinkClick r:id="rId3"/>
          </p:cNvPr>
          <p:cNvPicPr preferRelativeResize="0"/>
          <p:nvPr/>
        </p:nvPicPr>
        <p:blipFill>
          <a:blip r:embed="rId4">
            <a:alphaModFix/>
          </a:blip>
          <a:stretch>
            <a:fillRect/>
          </a:stretch>
        </p:blipFill>
        <p:spPr>
          <a:xfrm>
            <a:off x="2961350" y="1009500"/>
            <a:ext cx="3221284" cy="241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MDR Accomplishments: Demo</a:t>
            </a:r>
            <a:endParaRPr/>
          </a:p>
        </p:txBody>
      </p:sp>
      <p:sp>
        <p:nvSpPr>
          <p:cNvPr id="290" name="Google Shape;29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1" name="Google Shape;291;p45"/>
          <p:cNvSpPr txBox="1"/>
          <p:nvPr/>
        </p:nvSpPr>
        <p:spPr>
          <a:xfrm>
            <a:off x="3155550" y="3491650"/>
            <a:ext cx="31287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Verdana"/>
                <a:ea typeface="Verdana"/>
                <a:cs typeface="Verdana"/>
                <a:sym typeface="Verdana"/>
              </a:rPr>
              <a:t>Pointer finger being stopped by stopper</a:t>
            </a:r>
            <a:endParaRPr>
              <a:latin typeface="Verdana"/>
              <a:ea typeface="Verdana"/>
              <a:cs typeface="Verdana"/>
              <a:sym typeface="Verdana"/>
            </a:endParaRPr>
          </a:p>
        </p:txBody>
      </p:sp>
      <p:pic>
        <p:nvPicPr>
          <p:cNvPr id="292" name="Google Shape;292;p45" title="IMG_3057.MOV">
            <a:hlinkClick r:id="rId3"/>
          </p:cNvPr>
          <p:cNvPicPr preferRelativeResize="0"/>
          <p:nvPr/>
        </p:nvPicPr>
        <p:blipFill>
          <a:blip r:embed="rId4">
            <a:alphaModFix/>
          </a:blip>
          <a:stretch>
            <a:fillRect/>
          </a:stretch>
        </p:blipFill>
        <p:spPr>
          <a:xfrm>
            <a:off x="3054512" y="1120275"/>
            <a:ext cx="3106333" cy="2329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MDR Accomplishments: Demo</a:t>
            </a:r>
            <a:endParaRPr/>
          </a:p>
        </p:txBody>
      </p:sp>
      <p:sp>
        <p:nvSpPr>
          <p:cNvPr id="298" name="Google Shape;298;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9" name="Google Shape;299;p46"/>
          <p:cNvSpPr txBox="1"/>
          <p:nvPr/>
        </p:nvSpPr>
        <p:spPr>
          <a:xfrm>
            <a:off x="3545850" y="3586600"/>
            <a:ext cx="2052300" cy="3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Verdana"/>
                <a:ea typeface="Verdana"/>
                <a:cs typeface="Verdana"/>
                <a:sym typeface="Verdana"/>
              </a:rPr>
              <a:t>Hand Shape: Pinch with Pointer and Thumb</a:t>
            </a:r>
            <a:endParaRPr sz="1200">
              <a:latin typeface="Verdana"/>
              <a:ea typeface="Verdana"/>
              <a:cs typeface="Verdana"/>
              <a:sym typeface="Verdana"/>
            </a:endParaRPr>
          </a:p>
        </p:txBody>
      </p:sp>
      <p:pic>
        <p:nvPicPr>
          <p:cNvPr id="300" name="Google Shape;300;p46" title="IMG_3058.MOV">
            <a:hlinkClick r:id="rId3"/>
          </p:cNvPr>
          <p:cNvPicPr preferRelativeResize="0"/>
          <p:nvPr/>
        </p:nvPicPr>
        <p:blipFill>
          <a:blip r:embed="rId4">
            <a:alphaModFix/>
          </a:blip>
          <a:stretch>
            <a:fillRect/>
          </a:stretch>
        </p:blipFill>
        <p:spPr>
          <a:xfrm>
            <a:off x="2416713" y="1161900"/>
            <a:ext cx="4310578" cy="242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Plans for Next Semester</a:t>
            </a:r>
            <a:endParaRPr/>
          </a:p>
        </p:txBody>
      </p:sp>
      <p:sp>
        <p:nvSpPr>
          <p:cNvPr id="306" name="Google Shape;306;p47"/>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Remove development board and program nRF52840 with Bare Metal</a:t>
            </a:r>
            <a:endParaRPr/>
          </a:p>
          <a:p>
            <a:pPr indent="-330200" lvl="0" marL="457200" rtl="0" algn="l">
              <a:spcBef>
                <a:spcPts val="0"/>
              </a:spcBef>
              <a:spcAft>
                <a:spcPts val="0"/>
              </a:spcAft>
              <a:buSzPts val="1600"/>
              <a:buChar char="▪"/>
            </a:pPr>
            <a:r>
              <a:rPr lang="en"/>
              <a:t>Design and print custom PCB</a:t>
            </a:r>
            <a:endParaRPr/>
          </a:p>
          <a:p>
            <a:pPr indent="-330200" lvl="0" marL="457200" rtl="0" algn="l">
              <a:spcBef>
                <a:spcPts val="0"/>
              </a:spcBef>
              <a:spcAft>
                <a:spcPts val="0"/>
              </a:spcAft>
              <a:buSzPts val="1600"/>
              <a:buChar char="▪"/>
            </a:pPr>
            <a:r>
              <a:rPr lang="en"/>
              <a:t>Design simple demo in Unity to interact with objects in Virtual Reality</a:t>
            </a:r>
            <a:endParaRPr/>
          </a:p>
          <a:p>
            <a:pPr indent="-330200" lvl="0" marL="457200" rtl="0" algn="l">
              <a:spcBef>
                <a:spcPts val="0"/>
              </a:spcBef>
              <a:spcAft>
                <a:spcPts val="0"/>
              </a:spcAft>
              <a:buSzPts val="1600"/>
              <a:buChar char="▪"/>
            </a:pPr>
            <a:r>
              <a:rPr lang="en"/>
              <a:t>Use Vive Hand Tracking SDK to track hand and fingers</a:t>
            </a:r>
            <a:endParaRPr/>
          </a:p>
          <a:p>
            <a:pPr indent="-330200" lvl="0" marL="457200" rtl="0" algn="l">
              <a:spcBef>
                <a:spcPts val="0"/>
              </a:spcBef>
              <a:spcAft>
                <a:spcPts val="0"/>
              </a:spcAft>
              <a:buSzPts val="1600"/>
              <a:buChar char="▪"/>
            </a:pPr>
            <a:r>
              <a:rPr lang="en"/>
              <a:t>Communication between game, desktop, BLE, and MCU</a:t>
            </a:r>
            <a:endParaRPr/>
          </a:p>
        </p:txBody>
      </p:sp>
      <p:sp>
        <p:nvSpPr>
          <p:cNvPr id="307" name="Google Shape;307;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Hardware Plan for FPR</a:t>
            </a:r>
            <a:endParaRPr/>
          </a:p>
        </p:txBody>
      </p:sp>
      <p:sp>
        <p:nvSpPr>
          <p:cNvPr id="313" name="Google Shape;313;p48"/>
          <p:cNvSpPr txBox="1"/>
          <p:nvPr>
            <p:ph idx="1" type="body"/>
          </p:nvPr>
        </p:nvSpPr>
        <p:spPr>
          <a:xfrm>
            <a:off x="381000" y="1028700"/>
            <a:ext cx="8153400" cy="8631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
              <a:t>Custom PCB will closely follow glove half of hardware block diagram</a:t>
            </a:r>
            <a:endParaRPr/>
          </a:p>
        </p:txBody>
      </p:sp>
      <p:sp>
        <p:nvSpPr>
          <p:cNvPr id="314" name="Google Shape;31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5" name="Google Shape;315;p48"/>
          <p:cNvPicPr preferRelativeResize="0"/>
          <p:nvPr/>
        </p:nvPicPr>
        <p:blipFill>
          <a:blip r:embed="rId3">
            <a:alphaModFix/>
          </a:blip>
          <a:stretch>
            <a:fillRect/>
          </a:stretch>
        </p:blipFill>
        <p:spPr>
          <a:xfrm>
            <a:off x="877688" y="1891801"/>
            <a:ext cx="7388625" cy="2508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457200" y="205978"/>
            <a:ext cx="8229600" cy="857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Current Hardware and Software </a:t>
            </a:r>
            <a:endParaRPr/>
          </a:p>
        </p:txBody>
      </p:sp>
      <p:sp>
        <p:nvSpPr>
          <p:cNvPr id="321" name="Google Shape;321;p49"/>
          <p:cNvSpPr txBox="1"/>
          <p:nvPr>
            <p:ph idx="1" type="body"/>
          </p:nvPr>
        </p:nvSpPr>
        <p:spPr>
          <a:xfrm>
            <a:off x="457200" y="1151335"/>
            <a:ext cx="4040100" cy="479700"/>
          </a:xfrm>
          <a:prstGeom prst="rect">
            <a:avLst/>
          </a:prstGeom>
        </p:spPr>
        <p:txBody>
          <a:bodyPr anchorCtr="0" anchor="b" bIns="44450" lIns="90475" spcFirstLastPara="1" rIns="90475" wrap="square" tIns="44450">
            <a:noAutofit/>
          </a:bodyPr>
          <a:lstStyle/>
          <a:p>
            <a:pPr indent="0" lvl="0" marL="0" rtl="0" algn="l">
              <a:spcBef>
                <a:spcPts val="480"/>
              </a:spcBef>
              <a:spcAft>
                <a:spcPts val="0"/>
              </a:spcAft>
              <a:buNone/>
            </a:pPr>
            <a:r>
              <a:rPr lang="en" sz="2200"/>
              <a:t>Hardware</a:t>
            </a:r>
            <a:endParaRPr sz="2200"/>
          </a:p>
        </p:txBody>
      </p:sp>
      <p:sp>
        <p:nvSpPr>
          <p:cNvPr id="322" name="Google Shape;322;p49"/>
          <p:cNvSpPr txBox="1"/>
          <p:nvPr>
            <p:ph idx="2" type="body"/>
          </p:nvPr>
        </p:nvSpPr>
        <p:spPr>
          <a:xfrm>
            <a:off x="457200" y="1631156"/>
            <a:ext cx="4040100" cy="2963400"/>
          </a:xfrm>
          <a:prstGeom prst="rect">
            <a:avLst/>
          </a:prstGeom>
        </p:spPr>
        <p:txBody>
          <a:bodyPr anchorCtr="0" anchor="t" bIns="44450" lIns="90475" spcFirstLastPara="1" rIns="90475" wrap="square" tIns="44450">
            <a:noAutofit/>
          </a:bodyPr>
          <a:lstStyle/>
          <a:p>
            <a:pPr indent="-342900" lvl="0" marL="457200" rtl="0" algn="l">
              <a:spcBef>
                <a:spcPts val="480"/>
              </a:spcBef>
              <a:spcAft>
                <a:spcPts val="0"/>
              </a:spcAft>
              <a:buSzPts val="1800"/>
              <a:buChar char="●"/>
            </a:pPr>
            <a:r>
              <a:rPr lang="en" sz="1800" strike="sngStrike"/>
              <a:t>1 Adafruit Feather nRF52840 Express</a:t>
            </a:r>
            <a:endParaRPr sz="1800" strike="sngStrike"/>
          </a:p>
          <a:p>
            <a:pPr indent="-342900" lvl="0" marL="457200" rtl="0" algn="l">
              <a:spcBef>
                <a:spcPts val="0"/>
              </a:spcBef>
              <a:spcAft>
                <a:spcPts val="0"/>
              </a:spcAft>
              <a:buClr>
                <a:srgbClr val="FF00FF"/>
              </a:buClr>
              <a:buSzPts val="1800"/>
              <a:buChar char="●"/>
            </a:pPr>
            <a:r>
              <a:rPr lang="en" sz="1800">
                <a:solidFill>
                  <a:srgbClr val="FF00FF"/>
                </a:solidFill>
              </a:rPr>
              <a:t>1 nRF52840 module </a:t>
            </a:r>
            <a:r>
              <a:rPr b="1" lang="en" sz="1800">
                <a:solidFill>
                  <a:srgbClr val="FF00FF"/>
                </a:solidFill>
              </a:rPr>
              <a:t>OR</a:t>
            </a:r>
            <a:r>
              <a:rPr lang="en" sz="1800">
                <a:solidFill>
                  <a:srgbClr val="FF00FF"/>
                </a:solidFill>
              </a:rPr>
              <a:t> nRF52832</a:t>
            </a:r>
            <a:endParaRPr sz="1800">
              <a:solidFill>
                <a:srgbClr val="FF00FF"/>
              </a:solidFill>
            </a:endParaRPr>
          </a:p>
          <a:p>
            <a:pPr indent="-342900" lvl="0" marL="457200" rtl="0" algn="l">
              <a:spcBef>
                <a:spcPts val="0"/>
              </a:spcBef>
              <a:spcAft>
                <a:spcPts val="0"/>
              </a:spcAft>
              <a:buSzPts val="1800"/>
              <a:buChar char="●"/>
            </a:pPr>
            <a:r>
              <a:rPr lang="en" sz="1800"/>
              <a:t>6 Sparkfun ERM motor</a:t>
            </a:r>
            <a:endParaRPr sz="1800"/>
          </a:p>
          <a:p>
            <a:pPr indent="-342900" lvl="0" marL="457200" rtl="0" algn="l">
              <a:spcBef>
                <a:spcPts val="0"/>
              </a:spcBef>
              <a:spcAft>
                <a:spcPts val="0"/>
              </a:spcAft>
              <a:buSzPts val="1800"/>
              <a:buChar char="●"/>
            </a:pPr>
            <a:r>
              <a:rPr lang="en" sz="1800"/>
              <a:t>5 Adafruit Mini Push-Pull Solenoid 5V,1A</a:t>
            </a:r>
            <a:endParaRPr sz="1800"/>
          </a:p>
          <a:p>
            <a:pPr indent="-342900" lvl="0" marL="457200" rtl="0" algn="l">
              <a:spcBef>
                <a:spcPts val="0"/>
              </a:spcBef>
              <a:spcAft>
                <a:spcPts val="0"/>
              </a:spcAft>
              <a:buSzPts val="1800"/>
              <a:buChar char="●"/>
            </a:pPr>
            <a:r>
              <a:rPr lang="en" sz="1800"/>
              <a:t>Transistors, resistors</a:t>
            </a:r>
            <a:endParaRPr sz="1800"/>
          </a:p>
          <a:p>
            <a:pPr indent="-342900" lvl="0" marL="457200" rtl="0" algn="l">
              <a:spcBef>
                <a:spcPts val="0"/>
              </a:spcBef>
              <a:spcAft>
                <a:spcPts val="0"/>
              </a:spcAft>
              <a:buClr>
                <a:srgbClr val="FF00FF"/>
              </a:buClr>
              <a:buSzPts val="1800"/>
              <a:buChar char="●"/>
            </a:pPr>
            <a:r>
              <a:rPr lang="en" sz="1800">
                <a:solidFill>
                  <a:srgbClr val="FF00FF"/>
                </a:solidFill>
              </a:rPr>
              <a:t>Custom PCB</a:t>
            </a:r>
            <a:endParaRPr sz="1800">
              <a:solidFill>
                <a:srgbClr val="FF00FF"/>
              </a:solidFill>
            </a:endParaRPr>
          </a:p>
          <a:p>
            <a:pPr indent="-342900" lvl="0" marL="457200" rtl="0" algn="l">
              <a:spcBef>
                <a:spcPts val="0"/>
              </a:spcBef>
              <a:spcAft>
                <a:spcPts val="0"/>
              </a:spcAft>
              <a:buClr>
                <a:srgbClr val="FF00FF"/>
              </a:buClr>
              <a:buSzPts val="1800"/>
              <a:buChar char="●"/>
            </a:pPr>
            <a:r>
              <a:rPr lang="en" sz="1800">
                <a:solidFill>
                  <a:srgbClr val="FF00FF"/>
                </a:solidFill>
              </a:rPr>
              <a:t>HTC Vive</a:t>
            </a:r>
            <a:endParaRPr sz="1800">
              <a:solidFill>
                <a:srgbClr val="FF00FF"/>
              </a:solidFill>
            </a:endParaRPr>
          </a:p>
        </p:txBody>
      </p:sp>
      <p:sp>
        <p:nvSpPr>
          <p:cNvPr id="323" name="Google Shape;323;p49"/>
          <p:cNvSpPr txBox="1"/>
          <p:nvPr>
            <p:ph idx="3" type="body"/>
          </p:nvPr>
        </p:nvSpPr>
        <p:spPr>
          <a:xfrm>
            <a:off x="4645025" y="1151335"/>
            <a:ext cx="4041900" cy="479700"/>
          </a:xfrm>
          <a:prstGeom prst="rect">
            <a:avLst/>
          </a:prstGeom>
        </p:spPr>
        <p:txBody>
          <a:bodyPr anchorCtr="0" anchor="b" bIns="44450" lIns="90475" spcFirstLastPara="1" rIns="90475" wrap="square" tIns="44450">
            <a:noAutofit/>
          </a:bodyPr>
          <a:lstStyle/>
          <a:p>
            <a:pPr indent="0" lvl="0" marL="0" rtl="0" algn="l">
              <a:spcBef>
                <a:spcPts val="480"/>
              </a:spcBef>
              <a:spcAft>
                <a:spcPts val="0"/>
              </a:spcAft>
              <a:buClr>
                <a:schemeClr val="dk1"/>
              </a:buClr>
              <a:buSzPts val="1100"/>
              <a:buFont typeface="Arial"/>
              <a:buNone/>
            </a:pPr>
            <a:r>
              <a:rPr lang="en" sz="2200"/>
              <a:t>Software</a:t>
            </a:r>
            <a:endParaRPr sz="2200"/>
          </a:p>
        </p:txBody>
      </p:sp>
      <p:sp>
        <p:nvSpPr>
          <p:cNvPr id="324" name="Google Shape;324;p49"/>
          <p:cNvSpPr txBox="1"/>
          <p:nvPr>
            <p:ph idx="4" type="body"/>
          </p:nvPr>
        </p:nvSpPr>
        <p:spPr>
          <a:xfrm>
            <a:off x="4645025" y="1631156"/>
            <a:ext cx="4041900" cy="2963400"/>
          </a:xfrm>
          <a:prstGeom prst="rect">
            <a:avLst/>
          </a:prstGeom>
        </p:spPr>
        <p:txBody>
          <a:bodyPr anchorCtr="0" anchor="t" bIns="44450" lIns="90475" spcFirstLastPara="1" rIns="90475" wrap="square" tIns="44450">
            <a:noAutofit/>
          </a:bodyPr>
          <a:lstStyle/>
          <a:p>
            <a:pPr indent="-342900" lvl="0" marL="457200" rtl="0" algn="l">
              <a:spcBef>
                <a:spcPts val="480"/>
              </a:spcBef>
              <a:spcAft>
                <a:spcPts val="0"/>
              </a:spcAft>
              <a:buSzPts val="1800"/>
              <a:buChar char="●"/>
            </a:pPr>
            <a:r>
              <a:rPr lang="en" sz="1800" strike="sngStrike"/>
              <a:t>Development environments</a:t>
            </a:r>
            <a:endParaRPr sz="1800" strike="sngStrike"/>
          </a:p>
          <a:p>
            <a:pPr indent="-342900" lvl="1" marL="914400" rtl="0" algn="l">
              <a:spcBef>
                <a:spcPts val="0"/>
              </a:spcBef>
              <a:spcAft>
                <a:spcPts val="0"/>
              </a:spcAft>
              <a:buSzPts val="1800"/>
              <a:buChar char="○"/>
            </a:pPr>
            <a:r>
              <a:rPr lang="en" sz="1800" strike="sngStrike"/>
              <a:t>Arduino IDE</a:t>
            </a:r>
            <a:endParaRPr sz="1800" strike="sngStrike"/>
          </a:p>
          <a:p>
            <a:pPr indent="-342900" lvl="1" marL="914400" rtl="0" algn="l">
              <a:spcBef>
                <a:spcPts val="0"/>
              </a:spcBef>
              <a:spcAft>
                <a:spcPts val="0"/>
              </a:spcAft>
              <a:buSzPts val="1800"/>
              <a:buChar char="○"/>
            </a:pPr>
            <a:r>
              <a:rPr lang="en" sz="1800" strike="sngStrike"/>
              <a:t>PyCharm (Python 3.8)</a:t>
            </a:r>
            <a:endParaRPr sz="1800" strike="sngStrike"/>
          </a:p>
          <a:p>
            <a:pPr indent="-342900" lvl="0" marL="457200" rtl="0" algn="l">
              <a:spcBef>
                <a:spcPts val="0"/>
              </a:spcBef>
              <a:spcAft>
                <a:spcPts val="0"/>
              </a:spcAft>
              <a:buClr>
                <a:srgbClr val="FF00FF"/>
              </a:buClr>
              <a:buSzPts val="1800"/>
              <a:buChar char="●"/>
            </a:pPr>
            <a:r>
              <a:rPr lang="en" sz="1800">
                <a:solidFill>
                  <a:srgbClr val="FF00FF"/>
                </a:solidFill>
              </a:rPr>
              <a:t>nRF52 Program</a:t>
            </a:r>
            <a:endParaRPr sz="1800">
              <a:solidFill>
                <a:srgbClr val="FF00FF"/>
              </a:solidFill>
            </a:endParaRPr>
          </a:p>
          <a:p>
            <a:pPr indent="-342900" lvl="1" marL="914400" rtl="0" algn="l">
              <a:spcBef>
                <a:spcPts val="0"/>
              </a:spcBef>
              <a:spcAft>
                <a:spcPts val="0"/>
              </a:spcAft>
              <a:buClr>
                <a:srgbClr val="FF00FF"/>
              </a:buClr>
              <a:buSzPts val="1800"/>
              <a:buChar char="○"/>
            </a:pPr>
            <a:r>
              <a:rPr lang="en" sz="1800">
                <a:solidFill>
                  <a:srgbClr val="FF00FF"/>
                </a:solidFill>
              </a:rPr>
              <a:t>C/C++</a:t>
            </a:r>
            <a:endParaRPr sz="1800">
              <a:solidFill>
                <a:srgbClr val="FF00FF"/>
              </a:solidFill>
            </a:endParaRPr>
          </a:p>
          <a:p>
            <a:pPr indent="-342900" lvl="1" marL="914400" rtl="0" algn="l">
              <a:spcBef>
                <a:spcPts val="0"/>
              </a:spcBef>
              <a:spcAft>
                <a:spcPts val="0"/>
              </a:spcAft>
              <a:buClr>
                <a:srgbClr val="FF00FF"/>
              </a:buClr>
              <a:buSzPts val="1800"/>
              <a:buChar char="○"/>
            </a:pPr>
            <a:r>
              <a:rPr lang="en" sz="1800">
                <a:solidFill>
                  <a:srgbClr val="FF00FF"/>
                </a:solidFill>
              </a:rPr>
              <a:t>Nordic SDK</a:t>
            </a:r>
            <a:endParaRPr sz="1800">
              <a:solidFill>
                <a:srgbClr val="FF00FF"/>
              </a:solidFill>
            </a:endParaRPr>
          </a:p>
          <a:p>
            <a:pPr indent="-342900" lvl="0" marL="457200" rtl="0" algn="l">
              <a:spcBef>
                <a:spcPts val="0"/>
              </a:spcBef>
              <a:spcAft>
                <a:spcPts val="0"/>
              </a:spcAft>
              <a:buClr>
                <a:srgbClr val="FF00FF"/>
              </a:buClr>
              <a:buSzPts val="1800"/>
              <a:buChar char="●"/>
            </a:pPr>
            <a:r>
              <a:rPr lang="en" sz="1800">
                <a:solidFill>
                  <a:srgbClr val="FF00FF"/>
                </a:solidFill>
              </a:rPr>
              <a:t>Desktop VR App</a:t>
            </a:r>
            <a:endParaRPr sz="1800">
              <a:solidFill>
                <a:srgbClr val="FF00FF"/>
              </a:solidFill>
            </a:endParaRPr>
          </a:p>
          <a:p>
            <a:pPr indent="-342900" lvl="1" marL="914400" rtl="0" algn="l">
              <a:spcBef>
                <a:spcPts val="0"/>
              </a:spcBef>
              <a:spcAft>
                <a:spcPts val="0"/>
              </a:spcAft>
              <a:buClr>
                <a:srgbClr val="FF00FF"/>
              </a:buClr>
              <a:buSzPts val="1800"/>
              <a:buChar char="○"/>
            </a:pPr>
            <a:r>
              <a:rPr lang="en" sz="1800">
                <a:solidFill>
                  <a:srgbClr val="FF00FF"/>
                </a:solidFill>
              </a:rPr>
              <a:t>Vive Hand Tracking SDK</a:t>
            </a:r>
            <a:endParaRPr sz="1800">
              <a:solidFill>
                <a:srgbClr val="FF00FF"/>
              </a:solidFill>
            </a:endParaRPr>
          </a:p>
          <a:p>
            <a:pPr indent="-342900" lvl="1" marL="914400" rtl="0" algn="l">
              <a:spcBef>
                <a:spcPts val="0"/>
              </a:spcBef>
              <a:spcAft>
                <a:spcPts val="0"/>
              </a:spcAft>
              <a:buClr>
                <a:srgbClr val="FF00FF"/>
              </a:buClr>
              <a:buSzPts val="1800"/>
              <a:buChar char="○"/>
            </a:pPr>
            <a:r>
              <a:rPr lang="en" sz="1800">
                <a:solidFill>
                  <a:srgbClr val="FF00FF"/>
                </a:solidFill>
              </a:rPr>
              <a:t>Unity Game Engine</a:t>
            </a:r>
            <a:endParaRPr sz="1800">
              <a:solidFill>
                <a:srgbClr val="FF00FF"/>
              </a:solidFill>
            </a:endParaRPr>
          </a:p>
        </p:txBody>
      </p:sp>
      <p:sp>
        <p:nvSpPr>
          <p:cNvPr id="325" name="Google Shape;325;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Project Expenditures</a:t>
            </a:r>
            <a:endParaRPr/>
          </a:p>
        </p:txBody>
      </p:sp>
      <p:pic>
        <p:nvPicPr>
          <p:cNvPr id="331" name="Google Shape;331;p50"/>
          <p:cNvPicPr preferRelativeResize="0"/>
          <p:nvPr/>
        </p:nvPicPr>
        <p:blipFill rotWithShape="1">
          <a:blip r:embed="rId3">
            <a:alphaModFix/>
          </a:blip>
          <a:srcRect b="0" l="0" r="0" t="57727"/>
          <a:stretch/>
        </p:blipFill>
        <p:spPr>
          <a:xfrm>
            <a:off x="346063" y="1112575"/>
            <a:ext cx="8451876" cy="1086900"/>
          </a:xfrm>
          <a:prstGeom prst="rect">
            <a:avLst/>
          </a:prstGeom>
          <a:noFill/>
          <a:ln cap="flat" cmpd="sng" w="9525">
            <a:solidFill>
              <a:schemeClr val="dk2"/>
            </a:solidFill>
            <a:prstDash val="solid"/>
            <a:round/>
            <a:headEnd len="sm" w="sm" type="none"/>
            <a:tailEnd len="sm" w="sm" type="none"/>
          </a:ln>
        </p:spPr>
      </p:pic>
      <p:pic>
        <p:nvPicPr>
          <p:cNvPr id="332" name="Google Shape;332;p50"/>
          <p:cNvPicPr preferRelativeResize="0"/>
          <p:nvPr/>
        </p:nvPicPr>
        <p:blipFill rotWithShape="1">
          <a:blip r:embed="rId4">
            <a:alphaModFix/>
          </a:blip>
          <a:srcRect b="91668" l="75439" r="0" t="0"/>
          <a:stretch/>
        </p:blipFill>
        <p:spPr>
          <a:xfrm>
            <a:off x="3368151" y="2351875"/>
            <a:ext cx="2130851" cy="219875"/>
          </a:xfrm>
          <a:prstGeom prst="rect">
            <a:avLst/>
          </a:prstGeom>
          <a:noFill/>
          <a:ln cap="flat" cmpd="sng" w="9525">
            <a:solidFill>
              <a:schemeClr val="dk2"/>
            </a:solidFill>
            <a:prstDash val="solid"/>
            <a:round/>
            <a:headEnd len="sm" w="sm" type="none"/>
            <a:tailEnd len="sm" w="sm" type="none"/>
          </a:ln>
        </p:spPr>
      </p:pic>
      <p:sp>
        <p:nvSpPr>
          <p:cNvPr id="333" name="Google Shape;333;p50"/>
          <p:cNvSpPr txBox="1"/>
          <p:nvPr/>
        </p:nvSpPr>
        <p:spPr>
          <a:xfrm>
            <a:off x="1819075" y="2724150"/>
            <a:ext cx="5092200" cy="3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Verdana"/>
                <a:ea typeface="Verdana"/>
                <a:cs typeface="Verdana"/>
                <a:sym typeface="Verdana"/>
              </a:rPr>
              <a:t>Total Shipping Cost for (all individual orders): $22.60</a:t>
            </a:r>
            <a:endParaRPr>
              <a:latin typeface="Verdana"/>
              <a:ea typeface="Verdana"/>
              <a:cs typeface="Verdana"/>
              <a:sym typeface="Verdana"/>
            </a:endParaRPr>
          </a:p>
        </p:txBody>
      </p:sp>
      <p:sp>
        <p:nvSpPr>
          <p:cNvPr id="334" name="Google Shape;334;p50"/>
          <p:cNvSpPr txBox="1"/>
          <p:nvPr/>
        </p:nvSpPr>
        <p:spPr>
          <a:xfrm>
            <a:off x="2033050" y="3270900"/>
            <a:ext cx="48783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Verdana"/>
                <a:ea typeface="Verdana"/>
                <a:cs typeface="Verdana"/>
                <a:sym typeface="Verdana"/>
              </a:rPr>
              <a:t>Total Cost: $176.34</a:t>
            </a:r>
            <a:endParaRPr b="1" sz="2100">
              <a:latin typeface="Verdana"/>
              <a:ea typeface="Verdana"/>
              <a:cs typeface="Verdana"/>
              <a:sym typeface="Verdana"/>
            </a:endParaRPr>
          </a:p>
        </p:txBody>
      </p:sp>
      <p:sp>
        <p:nvSpPr>
          <p:cNvPr id="335" name="Google Shape;33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Project Expenditures: Projected Estimates</a:t>
            </a:r>
            <a:endParaRPr/>
          </a:p>
        </p:txBody>
      </p:sp>
      <p:sp>
        <p:nvSpPr>
          <p:cNvPr id="341" name="Google Shape;341;p51"/>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Custom PCB</a:t>
            </a:r>
            <a:endParaRPr/>
          </a:p>
          <a:p>
            <a:pPr indent="-330200" lvl="1" marL="914400" rtl="0" algn="l">
              <a:spcBef>
                <a:spcPts val="0"/>
              </a:spcBef>
              <a:spcAft>
                <a:spcPts val="0"/>
              </a:spcAft>
              <a:buSzPts val="1600"/>
              <a:buChar char="•"/>
            </a:pPr>
            <a:r>
              <a:rPr lang="en" sz="1800"/>
              <a:t>JLCPCB lot of 5 50mm x 50mm 4-layer boards - $5</a:t>
            </a:r>
            <a:endParaRPr sz="1800"/>
          </a:p>
          <a:p>
            <a:pPr indent="-330200" lvl="0" marL="457200" rtl="0" algn="l">
              <a:spcBef>
                <a:spcPts val="0"/>
              </a:spcBef>
              <a:spcAft>
                <a:spcPts val="0"/>
              </a:spcAft>
              <a:buSzPts val="1600"/>
              <a:buChar char="▪"/>
            </a:pPr>
            <a:r>
              <a:rPr lang="en"/>
              <a:t>Major Parts (@ 5+ quantity)</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sz="1800"/>
          </a:p>
          <a:p>
            <a:pPr indent="0" lvl="0" marL="0" rtl="0" algn="l">
              <a:spcBef>
                <a:spcPts val="360"/>
              </a:spcBef>
              <a:spcAft>
                <a:spcPts val="0"/>
              </a:spcAft>
              <a:buNone/>
            </a:pPr>
            <a:r>
              <a:t/>
            </a:r>
            <a:endParaRPr sz="1800"/>
          </a:p>
          <a:p>
            <a:pPr indent="-330200" lvl="0" marL="457200" rtl="0" algn="l">
              <a:spcBef>
                <a:spcPts val="360"/>
              </a:spcBef>
              <a:spcAft>
                <a:spcPts val="0"/>
              </a:spcAft>
              <a:buSzPts val="1600"/>
              <a:buChar char="▪"/>
            </a:pPr>
            <a:r>
              <a:rPr lang="en"/>
              <a:t>Miscellaneous</a:t>
            </a:r>
            <a:endParaRPr/>
          </a:p>
          <a:p>
            <a:pPr indent="-342900" lvl="1" marL="914400" rtl="0" algn="l">
              <a:spcBef>
                <a:spcPts val="0"/>
              </a:spcBef>
              <a:spcAft>
                <a:spcPts val="0"/>
              </a:spcAft>
              <a:buSzPts val="1800"/>
              <a:buChar char="•"/>
            </a:pPr>
            <a:r>
              <a:rPr lang="en"/>
              <a:t>Other PCB components (passives, FETs, diodes) - $30</a:t>
            </a:r>
            <a:endParaRPr/>
          </a:p>
          <a:p>
            <a:pPr indent="-342900" lvl="1" marL="914400" rtl="0" algn="l">
              <a:spcBef>
                <a:spcPts val="0"/>
              </a:spcBef>
              <a:spcAft>
                <a:spcPts val="0"/>
              </a:spcAft>
              <a:buSzPts val="1800"/>
              <a:buChar char="•"/>
            </a:pPr>
            <a:r>
              <a:rPr lang="en"/>
              <a:t>Shipping - $20</a:t>
            </a:r>
            <a:endParaRPr/>
          </a:p>
          <a:p>
            <a:pPr indent="-330200" lvl="0" marL="457200" rtl="0" algn="l">
              <a:spcBef>
                <a:spcPts val="0"/>
              </a:spcBef>
              <a:spcAft>
                <a:spcPts val="0"/>
              </a:spcAft>
              <a:buSzPts val="1600"/>
              <a:buChar char="▪"/>
            </a:pPr>
            <a:r>
              <a:rPr lang="en"/>
              <a:t>Total: $90.50</a:t>
            </a:r>
            <a:endParaRPr/>
          </a:p>
        </p:txBody>
      </p:sp>
      <p:graphicFrame>
        <p:nvGraphicFramePr>
          <p:cNvPr id="342" name="Google Shape;342;p51"/>
          <p:cNvGraphicFramePr/>
          <p:nvPr/>
        </p:nvGraphicFramePr>
        <p:xfrm>
          <a:off x="950963" y="2098900"/>
          <a:ext cx="3000000" cy="3000000"/>
        </p:xfrm>
        <a:graphic>
          <a:graphicData uri="http://schemas.openxmlformats.org/drawingml/2006/table">
            <a:tbl>
              <a:tblPr>
                <a:noFill/>
                <a:tableStyleId>{F656FF8F-C9B8-463F-AD0A-6E7FBFF9FB03}</a:tableStyleId>
              </a:tblPr>
              <a:tblGrid>
                <a:gridCol w="2414025"/>
                <a:gridCol w="2414025"/>
                <a:gridCol w="2414025"/>
              </a:tblGrid>
              <a:tr h="210300">
                <a:tc>
                  <a:txBody>
                    <a:bodyPr/>
                    <a:lstStyle/>
                    <a:p>
                      <a:pPr indent="0" lvl="0" marL="0" rtl="0" algn="l">
                        <a:spcBef>
                          <a:spcPts val="0"/>
                        </a:spcBef>
                        <a:spcAft>
                          <a:spcPts val="0"/>
                        </a:spcAft>
                        <a:buNone/>
                      </a:pPr>
                      <a:r>
                        <a:rPr lang="en"/>
                        <a:t>Item</a:t>
                      </a:r>
                      <a:endParaRPr/>
                    </a:p>
                  </a:txBody>
                  <a:tcPr marT="0" marB="0" marR="91425" marL="91425"/>
                </a:tc>
                <a:tc>
                  <a:txBody>
                    <a:bodyPr/>
                    <a:lstStyle/>
                    <a:p>
                      <a:pPr indent="0" lvl="0" marL="0" rtl="0" algn="l">
                        <a:spcBef>
                          <a:spcPts val="0"/>
                        </a:spcBef>
                        <a:spcAft>
                          <a:spcPts val="0"/>
                        </a:spcAft>
                        <a:buNone/>
                      </a:pPr>
                      <a:r>
                        <a:rPr lang="en"/>
                        <a:t>Individual Cost (@ qty 5)</a:t>
                      </a:r>
                      <a:endParaRPr/>
                    </a:p>
                  </a:txBody>
                  <a:tcPr marT="0" marB="0" marR="91425" marL="91425"/>
                </a:tc>
                <a:tc>
                  <a:txBody>
                    <a:bodyPr/>
                    <a:lstStyle/>
                    <a:p>
                      <a:pPr indent="0" lvl="0" marL="0" rtl="0" algn="l">
                        <a:spcBef>
                          <a:spcPts val="0"/>
                        </a:spcBef>
                        <a:spcAft>
                          <a:spcPts val="0"/>
                        </a:spcAft>
                        <a:buNone/>
                      </a:pPr>
                      <a:r>
                        <a:rPr lang="en"/>
                        <a:t>Cost for 5</a:t>
                      </a:r>
                      <a:endParaRPr/>
                    </a:p>
                  </a:txBody>
                  <a:tcPr marT="0" marB="0" marR="91425" marL="91425"/>
                </a:tc>
              </a:tr>
              <a:tr h="210300">
                <a:tc>
                  <a:txBody>
                    <a:bodyPr/>
                    <a:lstStyle/>
                    <a:p>
                      <a:pPr indent="0" lvl="0" marL="0" rtl="0" algn="l">
                        <a:spcBef>
                          <a:spcPts val="0"/>
                        </a:spcBef>
                        <a:spcAft>
                          <a:spcPts val="0"/>
                        </a:spcAft>
                        <a:buNone/>
                      </a:pPr>
                      <a:r>
                        <a:rPr lang="en"/>
                        <a:t>nRF52840 Module OR</a:t>
                      </a:r>
                      <a:br>
                        <a:rPr lang="en"/>
                      </a:br>
                      <a:r>
                        <a:rPr lang="en">
                          <a:solidFill>
                            <a:schemeClr val="dk1"/>
                          </a:solidFill>
                        </a:rPr>
                        <a:t>nRF52832 IC</a:t>
                      </a:r>
                      <a:endParaRPr/>
                    </a:p>
                  </a:txBody>
                  <a:tcPr marT="0" marB="0" marR="91425" marL="91425"/>
                </a:tc>
                <a:tc>
                  <a:txBody>
                    <a:bodyPr/>
                    <a:lstStyle/>
                    <a:p>
                      <a:pPr indent="0" lvl="0" marL="0" rtl="0" algn="l">
                        <a:spcBef>
                          <a:spcPts val="0"/>
                        </a:spcBef>
                        <a:spcAft>
                          <a:spcPts val="0"/>
                        </a:spcAft>
                        <a:buNone/>
                      </a:pPr>
                      <a:r>
                        <a:rPr lang="en"/>
                        <a:t>$6</a:t>
                      </a:r>
                      <a:br>
                        <a:rPr lang="en"/>
                      </a:br>
                      <a:r>
                        <a:rPr lang="en">
                          <a:solidFill>
                            <a:schemeClr val="dk1"/>
                          </a:solidFill>
                        </a:rPr>
                        <a:t>$2.82</a:t>
                      </a:r>
                      <a:endParaRPr/>
                    </a:p>
                  </a:txBody>
                  <a:tcPr marT="0" marB="0" marR="91425" marL="91425"/>
                </a:tc>
                <a:tc>
                  <a:txBody>
                    <a:bodyPr/>
                    <a:lstStyle/>
                    <a:p>
                      <a:pPr indent="0" lvl="0" marL="0" rtl="0" algn="l">
                        <a:spcBef>
                          <a:spcPts val="0"/>
                        </a:spcBef>
                        <a:spcAft>
                          <a:spcPts val="0"/>
                        </a:spcAft>
                        <a:buNone/>
                      </a:pPr>
                      <a:r>
                        <a:rPr lang="en"/>
                        <a:t>$30</a:t>
                      </a:r>
                      <a:br>
                        <a:rPr lang="en"/>
                      </a:br>
                      <a:r>
                        <a:rPr lang="en"/>
                        <a:t>$14.10</a:t>
                      </a:r>
                      <a:endParaRPr/>
                    </a:p>
                  </a:txBody>
                  <a:tcPr marT="0" marB="0" marR="91425" marL="91425"/>
                </a:tc>
              </a:tr>
              <a:tr h="210300">
                <a:tc>
                  <a:txBody>
                    <a:bodyPr/>
                    <a:lstStyle/>
                    <a:p>
                      <a:pPr indent="0" lvl="0" marL="0" rtl="0" algn="l">
                        <a:spcBef>
                          <a:spcPts val="0"/>
                        </a:spcBef>
                        <a:spcAft>
                          <a:spcPts val="0"/>
                        </a:spcAft>
                        <a:buNone/>
                      </a:pPr>
                      <a:r>
                        <a:rPr lang="en"/>
                        <a:t>Charge PMIC</a:t>
                      </a:r>
                      <a:endParaRPr/>
                    </a:p>
                  </a:txBody>
                  <a:tcPr marT="0" marB="0" marR="91425" marL="91425"/>
                </a:tc>
                <a:tc>
                  <a:txBody>
                    <a:bodyPr/>
                    <a:lstStyle/>
                    <a:p>
                      <a:pPr indent="0" lvl="0" marL="0" rtl="0" algn="l">
                        <a:spcBef>
                          <a:spcPts val="0"/>
                        </a:spcBef>
                        <a:spcAft>
                          <a:spcPts val="0"/>
                        </a:spcAft>
                        <a:buNone/>
                      </a:pPr>
                      <a:r>
                        <a:rPr lang="en"/>
                        <a:t>$0.60</a:t>
                      </a:r>
                      <a:endParaRPr/>
                    </a:p>
                  </a:txBody>
                  <a:tcPr marT="0" marB="0" marR="91425" marL="91425"/>
                </a:tc>
                <a:tc>
                  <a:txBody>
                    <a:bodyPr/>
                    <a:lstStyle/>
                    <a:p>
                      <a:pPr indent="0" lvl="0" marL="0" rtl="0" algn="l">
                        <a:spcBef>
                          <a:spcPts val="0"/>
                        </a:spcBef>
                        <a:spcAft>
                          <a:spcPts val="0"/>
                        </a:spcAft>
                        <a:buNone/>
                      </a:pPr>
                      <a:r>
                        <a:rPr lang="en"/>
                        <a:t>$3.00</a:t>
                      </a:r>
                      <a:endParaRPr/>
                    </a:p>
                  </a:txBody>
                  <a:tcPr marT="0" marB="0" marR="91425" marL="91425"/>
                </a:tc>
              </a:tr>
              <a:tr h="210300">
                <a:tc>
                  <a:txBody>
                    <a:bodyPr/>
                    <a:lstStyle/>
                    <a:p>
                      <a:pPr indent="0" lvl="0" marL="0" rtl="0" algn="l">
                        <a:spcBef>
                          <a:spcPts val="0"/>
                        </a:spcBef>
                        <a:spcAft>
                          <a:spcPts val="0"/>
                        </a:spcAft>
                        <a:buNone/>
                      </a:pPr>
                      <a:r>
                        <a:rPr lang="en"/>
                        <a:t>Voltage Regulator</a:t>
                      </a:r>
                      <a:endParaRPr/>
                    </a:p>
                  </a:txBody>
                  <a:tcPr marT="0" marB="0" marR="91425" marL="91425"/>
                </a:tc>
                <a:tc>
                  <a:txBody>
                    <a:bodyPr/>
                    <a:lstStyle/>
                    <a:p>
                      <a:pPr indent="0" lvl="0" marL="0" rtl="0" algn="l">
                        <a:spcBef>
                          <a:spcPts val="0"/>
                        </a:spcBef>
                        <a:spcAft>
                          <a:spcPts val="0"/>
                        </a:spcAft>
                        <a:buNone/>
                      </a:pPr>
                      <a:r>
                        <a:rPr lang="en"/>
                        <a:t>$0.50</a:t>
                      </a:r>
                      <a:endParaRPr/>
                    </a:p>
                  </a:txBody>
                  <a:tcPr marT="0" marB="0" marR="91425" marL="91425"/>
                </a:tc>
                <a:tc>
                  <a:txBody>
                    <a:bodyPr/>
                    <a:lstStyle/>
                    <a:p>
                      <a:pPr indent="0" lvl="0" marL="0" rtl="0" algn="l">
                        <a:spcBef>
                          <a:spcPts val="0"/>
                        </a:spcBef>
                        <a:spcAft>
                          <a:spcPts val="0"/>
                        </a:spcAft>
                        <a:buNone/>
                      </a:pPr>
                      <a:r>
                        <a:rPr lang="en"/>
                        <a:t>$2.50</a:t>
                      </a:r>
                      <a:endParaRPr/>
                    </a:p>
                  </a:txBody>
                  <a:tcPr marT="0" marB="0" marR="91425" marL="91425"/>
                </a:tc>
              </a:tr>
            </a:tbl>
          </a:graphicData>
        </a:graphic>
      </p:graphicFrame>
      <p:sp>
        <p:nvSpPr>
          <p:cNvPr id="343" name="Google Shape;343;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Gantt Chart</a:t>
            </a:r>
            <a:endParaRPr/>
          </a:p>
        </p:txBody>
      </p:sp>
      <p:sp>
        <p:nvSpPr>
          <p:cNvPr id="349" name="Google Shape;349;p52"/>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50" name="Google Shape;350;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52"/>
          <p:cNvPicPr preferRelativeResize="0"/>
          <p:nvPr/>
        </p:nvPicPr>
        <p:blipFill>
          <a:blip r:embed="rId3">
            <a:alphaModFix/>
          </a:blip>
          <a:stretch>
            <a:fillRect/>
          </a:stretch>
        </p:blipFill>
        <p:spPr>
          <a:xfrm>
            <a:off x="0" y="0"/>
            <a:ext cx="9144001" cy="5143501"/>
          </a:xfrm>
          <a:prstGeom prst="rect">
            <a:avLst/>
          </a:prstGeom>
          <a:noFill/>
          <a:ln>
            <a:noFill/>
          </a:ln>
        </p:spPr>
      </p:pic>
      <p:sp>
        <p:nvSpPr>
          <p:cNvPr id="352" name="Google Shape;352;p52"/>
          <p:cNvSpPr txBox="1"/>
          <p:nvPr/>
        </p:nvSpPr>
        <p:spPr>
          <a:xfrm>
            <a:off x="8673775" y="4719000"/>
            <a:ext cx="431700" cy="2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27</a:t>
            </a:r>
            <a:endParaRPr>
              <a:latin typeface="Verdana"/>
              <a:ea typeface="Verdana"/>
              <a:cs typeface="Verdana"/>
              <a:sym typeface="Verdana"/>
            </a:endParaRPr>
          </a:p>
        </p:txBody>
      </p:sp>
      <p:pic>
        <p:nvPicPr>
          <p:cNvPr id="353" name="Google Shape;353;p52"/>
          <p:cNvPicPr preferRelativeResize="0"/>
          <p:nvPr/>
        </p:nvPicPr>
        <p:blipFill>
          <a:blip r:embed="rId4">
            <a:alphaModFix/>
          </a:blip>
          <a:stretch>
            <a:fillRect/>
          </a:stretch>
        </p:blipFill>
        <p:spPr>
          <a:xfrm>
            <a:off x="0" y="3783"/>
            <a:ext cx="9143999" cy="51359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sz="2700"/>
              <a:t>Project Management - Additional Team Responsibilities</a:t>
            </a:r>
            <a:endParaRPr sz="2700"/>
          </a:p>
        </p:txBody>
      </p:sp>
      <p:sp>
        <p:nvSpPr>
          <p:cNvPr id="359" name="Google Shape;359;p53"/>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Team Coordinator: Anthony Chan</a:t>
            </a:r>
            <a:endParaRPr/>
          </a:p>
          <a:p>
            <a:pPr indent="-330200" lvl="0" marL="457200" rtl="0" algn="l">
              <a:spcBef>
                <a:spcPts val="0"/>
              </a:spcBef>
              <a:spcAft>
                <a:spcPts val="0"/>
              </a:spcAft>
              <a:buSzPts val="1600"/>
              <a:buChar char="▪"/>
            </a:pPr>
            <a:r>
              <a:rPr lang="en"/>
              <a:t>Altium Lead: Cameron Kluza</a:t>
            </a:r>
            <a:endParaRPr/>
          </a:p>
          <a:p>
            <a:pPr indent="-330200" lvl="0" marL="457200" rtl="0" algn="l">
              <a:spcBef>
                <a:spcPts val="0"/>
              </a:spcBef>
              <a:spcAft>
                <a:spcPts val="0"/>
              </a:spcAft>
              <a:buSzPts val="1600"/>
              <a:buChar char="▪"/>
            </a:pPr>
            <a:r>
              <a:rPr lang="en"/>
              <a:t>Budget Management Lead: Alexander Dickopf</a:t>
            </a:r>
            <a:endParaRPr/>
          </a:p>
          <a:p>
            <a:pPr indent="-330200" lvl="0" marL="457200" rtl="0" algn="l">
              <a:spcBef>
                <a:spcPts val="0"/>
              </a:spcBef>
              <a:spcAft>
                <a:spcPts val="0"/>
              </a:spcAft>
              <a:buSzPts val="1600"/>
              <a:buChar char="▪"/>
            </a:pPr>
            <a:r>
              <a:rPr lang="en"/>
              <a:t>Website Management: Jonathan Yip</a:t>
            </a:r>
            <a:endParaRPr/>
          </a:p>
        </p:txBody>
      </p:sp>
      <p:sp>
        <p:nvSpPr>
          <p:cNvPr id="360" name="Google Shape;360;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Problem Statement</a:t>
            </a:r>
            <a:endParaRPr/>
          </a:p>
        </p:txBody>
      </p:sp>
      <p:sp>
        <p:nvSpPr>
          <p:cNvPr id="145" name="Google Shape;145;p27"/>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VR lacks sensation of physical touch</a:t>
            </a:r>
            <a:endParaRPr/>
          </a:p>
          <a:p>
            <a:pPr indent="-330200" lvl="0" marL="457200" rtl="0" algn="l">
              <a:spcBef>
                <a:spcPts val="0"/>
              </a:spcBef>
              <a:spcAft>
                <a:spcPts val="0"/>
              </a:spcAft>
              <a:buSzPts val="1600"/>
              <a:buChar char="▪"/>
            </a:pPr>
            <a:r>
              <a:rPr lang="en"/>
              <a:t>Not realistic if your fingers can go through an object</a:t>
            </a:r>
            <a:endParaRPr/>
          </a:p>
          <a:p>
            <a:pPr indent="-330200" lvl="0" marL="457200" rtl="0" algn="l">
              <a:spcBef>
                <a:spcPts val="0"/>
              </a:spcBef>
              <a:spcAft>
                <a:spcPts val="0"/>
              </a:spcAft>
              <a:buSzPts val="1600"/>
              <a:buChar char="▪"/>
            </a:pPr>
            <a:r>
              <a:rPr lang="en"/>
              <a:t>Hand held controllers</a:t>
            </a:r>
            <a:endParaRPr/>
          </a:p>
          <a:p>
            <a:pPr indent="-342900" lvl="1" marL="914400" rtl="0" algn="l">
              <a:spcBef>
                <a:spcPts val="0"/>
              </a:spcBef>
              <a:spcAft>
                <a:spcPts val="0"/>
              </a:spcAft>
              <a:buSzPts val="1800"/>
              <a:buChar char="•"/>
            </a:pPr>
            <a:r>
              <a:rPr lang="en"/>
              <a:t>Hand locked in a specific shape</a:t>
            </a:r>
            <a:endParaRPr/>
          </a:p>
          <a:p>
            <a:pPr indent="-342900" lvl="1" marL="914400" rtl="0" algn="l">
              <a:spcBef>
                <a:spcPts val="0"/>
              </a:spcBef>
              <a:spcAft>
                <a:spcPts val="0"/>
              </a:spcAft>
              <a:buSzPts val="1800"/>
              <a:buChar char="•"/>
            </a:pPr>
            <a:r>
              <a:rPr lang="en"/>
              <a:t>Limited vibration areas</a:t>
            </a:r>
            <a:endParaRPr/>
          </a:p>
          <a:p>
            <a:pPr indent="-330200" lvl="0" marL="457200" rtl="0" algn="l">
              <a:spcBef>
                <a:spcPts val="0"/>
              </a:spcBef>
              <a:spcAft>
                <a:spcPts val="0"/>
              </a:spcAft>
              <a:buSzPts val="1600"/>
              <a:buChar char="▪"/>
            </a:pPr>
            <a:r>
              <a:rPr lang="en"/>
              <a:t>Improvement of immersion</a:t>
            </a:r>
            <a:endParaRPr/>
          </a:p>
        </p:txBody>
      </p:sp>
      <p:pic>
        <p:nvPicPr>
          <p:cNvPr id="146" name="Google Shape;146;p27"/>
          <p:cNvPicPr preferRelativeResize="0"/>
          <p:nvPr/>
        </p:nvPicPr>
        <p:blipFill>
          <a:blip r:embed="rId3">
            <a:alphaModFix/>
          </a:blip>
          <a:stretch>
            <a:fillRect/>
          </a:stretch>
        </p:blipFill>
        <p:spPr>
          <a:xfrm>
            <a:off x="6110877" y="1836850"/>
            <a:ext cx="2377650" cy="2610775"/>
          </a:xfrm>
          <a:prstGeom prst="rect">
            <a:avLst/>
          </a:prstGeom>
          <a:noFill/>
          <a:ln>
            <a:noFill/>
          </a:ln>
        </p:spPr>
      </p:pic>
      <p:pic>
        <p:nvPicPr>
          <p:cNvPr id="147" name="Google Shape;147;p27"/>
          <p:cNvPicPr preferRelativeResize="0"/>
          <p:nvPr/>
        </p:nvPicPr>
        <p:blipFill>
          <a:blip r:embed="rId4">
            <a:alphaModFix/>
          </a:blip>
          <a:stretch>
            <a:fillRect/>
          </a:stretch>
        </p:blipFill>
        <p:spPr>
          <a:xfrm>
            <a:off x="3090900" y="3138500"/>
            <a:ext cx="2330601" cy="1309125"/>
          </a:xfrm>
          <a:prstGeom prst="rect">
            <a:avLst/>
          </a:prstGeom>
          <a:noFill/>
          <a:ln>
            <a:noFill/>
          </a:ln>
        </p:spPr>
      </p:pic>
      <p:sp>
        <p:nvSpPr>
          <p:cNvPr id="148" name="Google Shape;14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4"/>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t/>
            </a:r>
            <a:endParaRPr/>
          </a:p>
        </p:txBody>
      </p:sp>
      <p:sp>
        <p:nvSpPr>
          <p:cNvPr id="366" name="Google Shape;366;p54"/>
          <p:cNvSpPr txBox="1"/>
          <p:nvPr>
            <p:ph idx="1" type="body"/>
          </p:nvPr>
        </p:nvSpPr>
        <p:spPr>
          <a:xfrm>
            <a:off x="381000" y="1981575"/>
            <a:ext cx="8153400" cy="907800"/>
          </a:xfrm>
          <a:prstGeom prst="rect">
            <a:avLst/>
          </a:prstGeom>
        </p:spPr>
        <p:txBody>
          <a:bodyPr anchorCtr="0" anchor="t" bIns="44450" lIns="90475" spcFirstLastPara="1" rIns="90475" wrap="square" tIns="44450">
            <a:noAutofit/>
          </a:bodyPr>
          <a:lstStyle/>
          <a:p>
            <a:pPr indent="0" lvl="0" marL="0" rtl="0" algn="ctr">
              <a:spcBef>
                <a:spcPts val="360"/>
              </a:spcBef>
              <a:spcAft>
                <a:spcPts val="0"/>
              </a:spcAft>
              <a:buNone/>
            </a:pPr>
            <a:r>
              <a:rPr lang="en"/>
              <a:t>Thank you!</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
              <a:t>Questions?</a:t>
            </a:r>
            <a:endParaRPr/>
          </a:p>
        </p:txBody>
      </p:sp>
      <p:sp>
        <p:nvSpPr>
          <p:cNvPr id="367" name="Google Shape;367;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Haptic Feedback</a:t>
            </a:r>
            <a:endParaRPr/>
          </a:p>
        </p:txBody>
      </p:sp>
      <p:sp>
        <p:nvSpPr>
          <p:cNvPr id="154" name="Google Shape;154;p28"/>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2200"/>
              <a:t>Feedback to simulate physical touch </a:t>
            </a:r>
            <a:endParaRPr sz="2200"/>
          </a:p>
          <a:p>
            <a:pPr indent="-330200" lvl="0" marL="457200" rtl="0" algn="l">
              <a:spcBef>
                <a:spcPts val="0"/>
              </a:spcBef>
              <a:spcAft>
                <a:spcPts val="0"/>
              </a:spcAft>
              <a:buSzPts val="1600"/>
              <a:buChar char="▪"/>
            </a:pPr>
            <a:r>
              <a:rPr lang="en"/>
              <a:t>Different kinds of feedback</a:t>
            </a:r>
            <a:endParaRPr/>
          </a:p>
          <a:p>
            <a:pPr indent="-330200" lvl="1" marL="914400" rtl="0" algn="l">
              <a:spcBef>
                <a:spcPts val="0"/>
              </a:spcBef>
              <a:spcAft>
                <a:spcPts val="0"/>
              </a:spcAft>
              <a:buSzPts val="1600"/>
              <a:buChar char="•"/>
            </a:pPr>
            <a:r>
              <a:rPr lang="en"/>
              <a:t>...such as force, vibrotactile, ...</a:t>
            </a:r>
            <a:endParaRPr/>
          </a:p>
          <a:p>
            <a:pPr indent="-330200" lvl="0" marL="457200" rtl="0" algn="l">
              <a:spcBef>
                <a:spcPts val="0"/>
              </a:spcBef>
              <a:spcAft>
                <a:spcPts val="0"/>
              </a:spcAft>
              <a:buSzPts val="1600"/>
              <a:buChar char="▪"/>
            </a:pPr>
            <a:r>
              <a:rPr lang="en"/>
              <a:t>Sense of impact and vibration</a:t>
            </a:r>
            <a:endParaRPr/>
          </a:p>
          <a:p>
            <a:pPr indent="-330200" lvl="1" marL="914400" rtl="0" algn="l">
              <a:spcBef>
                <a:spcPts val="0"/>
              </a:spcBef>
              <a:spcAft>
                <a:spcPts val="0"/>
              </a:spcAft>
              <a:buSzPts val="1600"/>
              <a:buChar char="•"/>
            </a:pPr>
            <a:r>
              <a:rPr lang="en" sz="2000"/>
              <a:t>vibration motors (ERM, LRA, etc)</a:t>
            </a:r>
            <a:endParaRPr/>
          </a:p>
          <a:p>
            <a:pPr indent="-330200" lvl="0" marL="457200" rtl="0" algn="l">
              <a:spcBef>
                <a:spcPts val="0"/>
              </a:spcBef>
              <a:spcAft>
                <a:spcPts val="0"/>
              </a:spcAft>
              <a:buSzPts val="1600"/>
              <a:buChar char="▪"/>
            </a:pPr>
            <a:r>
              <a:rPr lang="en"/>
              <a:t>Sense of shape</a:t>
            </a:r>
            <a:endParaRPr/>
          </a:p>
          <a:p>
            <a:pPr indent="-330200" lvl="1" marL="914400" rtl="0" algn="l">
              <a:spcBef>
                <a:spcPts val="0"/>
              </a:spcBef>
              <a:spcAft>
                <a:spcPts val="0"/>
              </a:spcAft>
              <a:buSzPts val="1600"/>
              <a:buChar char="•"/>
            </a:pPr>
            <a:r>
              <a:rPr lang="en"/>
              <a:t>Exoskeletons</a:t>
            </a:r>
            <a:endParaRPr/>
          </a:p>
        </p:txBody>
      </p:sp>
      <p:pic>
        <p:nvPicPr>
          <p:cNvPr id="155" name="Google Shape;155;p28"/>
          <p:cNvPicPr preferRelativeResize="0"/>
          <p:nvPr/>
        </p:nvPicPr>
        <p:blipFill>
          <a:blip r:embed="rId3">
            <a:alphaModFix/>
          </a:blip>
          <a:stretch>
            <a:fillRect/>
          </a:stretch>
        </p:blipFill>
        <p:spPr>
          <a:xfrm>
            <a:off x="5709088" y="2675300"/>
            <a:ext cx="3067376" cy="1725401"/>
          </a:xfrm>
          <a:prstGeom prst="rect">
            <a:avLst/>
          </a:prstGeom>
          <a:noFill/>
          <a:ln>
            <a:noFill/>
          </a:ln>
        </p:spPr>
      </p:pic>
      <p:sp>
        <p:nvSpPr>
          <p:cNvPr id="156" name="Google Shape;15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Proposed Solution: TrueTouch</a:t>
            </a:r>
            <a:endParaRPr/>
          </a:p>
        </p:txBody>
      </p:sp>
      <p:sp>
        <p:nvSpPr>
          <p:cNvPr id="162" name="Google Shape;162;p29"/>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Combining both: feeling of shape and impact </a:t>
            </a:r>
            <a:endParaRPr/>
          </a:p>
          <a:p>
            <a:pPr indent="-330200" lvl="0" marL="457200" rtl="0" algn="l">
              <a:spcBef>
                <a:spcPts val="0"/>
              </a:spcBef>
              <a:spcAft>
                <a:spcPts val="0"/>
              </a:spcAft>
              <a:buSzPts val="1600"/>
              <a:buChar char="▪"/>
            </a:pPr>
            <a:r>
              <a:rPr lang="en"/>
              <a:t>Controller free</a:t>
            </a:r>
            <a:endParaRPr/>
          </a:p>
          <a:p>
            <a:pPr indent="-330200" lvl="0" marL="457200" rtl="0" algn="l">
              <a:spcBef>
                <a:spcPts val="0"/>
              </a:spcBef>
              <a:spcAft>
                <a:spcPts val="0"/>
              </a:spcAft>
              <a:buSzPts val="1600"/>
              <a:buChar char="▪"/>
            </a:pPr>
            <a:r>
              <a:rPr lang="en"/>
              <a:t>Lightweight glove, extending onto the arm</a:t>
            </a:r>
            <a:endParaRPr/>
          </a:p>
          <a:p>
            <a:pPr indent="-330200" lvl="0" marL="457200" rtl="0" algn="l">
              <a:spcBef>
                <a:spcPts val="0"/>
              </a:spcBef>
              <a:spcAft>
                <a:spcPts val="0"/>
              </a:spcAft>
              <a:buSzPts val="1600"/>
              <a:buChar char="▪"/>
            </a:pPr>
            <a:r>
              <a:rPr lang="en"/>
              <a:t>Integrate with Vive Hand Tracking SDK</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id="163" name="Google Shape;163;p29"/>
          <p:cNvPicPr preferRelativeResize="0"/>
          <p:nvPr/>
        </p:nvPicPr>
        <p:blipFill>
          <a:blip r:embed="rId3">
            <a:alphaModFix/>
          </a:blip>
          <a:stretch>
            <a:fillRect/>
          </a:stretch>
        </p:blipFill>
        <p:spPr>
          <a:xfrm>
            <a:off x="1335200" y="2847849"/>
            <a:ext cx="2742824" cy="1577625"/>
          </a:xfrm>
          <a:prstGeom prst="rect">
            <a:avLst/>
          </a:prstGeom>
          <a:noFill/>
          <a:ln>
            <a:noFill/>
          </a:ln>
        </p:spPr>
      </p:pic>
      <p:pic>
        <p:nvPicPr>
          <p:cNvPr id="164" name="Google Shape;164;p29"/>
          <p:cNvPicPr preferRelativeResize="0"/>
          <p:nvPr/>
        </p:nvPicPr>
        <p:blipFill>
          <a:blip r:embed="rId4">
            <a:alphaModFix/>
          </a:blip>
          <a:stretch>
            <a:fillRect/>
          </a:stretch>
        </p:blipFill>
        <p:spPr>
          <a:xfrm>
            <a:off x="5366150" y="2571750"/>
            <a:ext cx="1828972" cy="1828950"/>
          </a:xfrm>
          <a:prstGeom prst="rect">
            <a:avLst/>
          </a:prstGeom>
          <a:noFill/>
          <a:ln>
            <a:noFill/>
          </a:ln>
        </p:spPr>
      </p:pic>
      <p:sp>
        <p:nvSpPr>
          <p:cNvPr id="165" name="Google Shape;165;p29"/>
          <p:cNvSpPr txBox="1"/>
          <p:nvPr/>
        </p:nvSpPr>
        <p:spPr>
          <a:xfrm>
            <a:off x="5213750" y="4152600"/>
            <a:ext cx="2322900" cy="2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Verdana"/>
                <a:ea typeface="Verdana"/>
                <a:cs typeface="Verdana"/>
                <a:sym typeface="Verdana"/>
              </a:rPr>
              <a:t>Ringer R507-09 Duty Gloves</a:t>
            </a:r>
            <a:endParaRPr sz="1100">
              <a:latin typeface="Verdana"/>
              <a:ea typeface="Verdana"/>
              <a:cs typeface="Verdana"/>
              <a:sym typeface="Verdana"/>
            </a:endParaRPr>
          </a:p>
        </p:txBody>
      </p:sp>
      <p:sp>
        <p:nvSpPr>
          <p:cNvPr id="166" name="Google Shape;16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p:cNvPicPr preferRelativeResize="0"/>
          <p:nvPr/>
        </p:nvPicPr>
        <p:blipFill>
          <a:blip r:embed="rId3">
            <a:alphaModFix/>
          </a:blip>
          <a:stretch>
            <a:fillRect/>
          </a:stretch>
        </p:blipFill>
        <p:spPr>
          <a:xfrm>
            <a:off x="5963150" y="2622750"/>
            <a:ext cx="2695400" cy="1833425"/>
          </a:xfrm>
          <a:prstGeom prst="rect">
            <a:avLst/>
          </a:prstGeom>
          <a:noFill/>
          <a:ln>
            <a:noFill/>
          </a:ln>
        </p:spPr>
      </p:pic>
      <p:sp>
        <p:nvSpPr>
          <p:cNvPr id="172" name="Google Shape;172;p3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TrueTouch’s </a:t>
            </a:r>
            <a:r>
              <a:rPr lang="en"/>
              <a:t>“</a:t>
            </a:r>
            <a:r>
              <a:rPr lang="en"/>
              <a:t>Braking System</a:t>
            </a:r>
            <a:r>
              <a:rPr lang="en"/>
              <a:t>”</a:t>
            </a:r>
            <a:endParaRPr/>
          </a:p>
        </p:txBody>
      </p:sp>
      <p:sp>
        <p:nvSpPr>
          <p:cNvPr id="173" name="Google Shape;173;p30"/>
          <p:cNvSpPr txBox="1"/>
          <p:nvPr>
            <p:ph idx="1" type="body"/>
          </p:nvPr>
        </p:nvSpPr>
        <p:spPr>
          <a:xfrm>
            <a:off x="233100" y="1042650"/>
            <a:ext cx="8677800" cy="34767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1600"/>
              <a:t>System is mounted on the top of the forearm </a:t>
            </a:r>
            <a:endParaRPr sz="1600"/>
          </a:p>
          <a:p>
            <a:pPr indent="-330200" lvl="0" marL="457200" rtl="0" algn="l">
              <a:spcBef>
                <a:spcPts val="0"/>
              </a:spcBef>
              <a:spcAft>
                <a:spcPts val="0"/>
              </a:spcAft>
              <a:buSzPts val="1600"/>
              <a:buChar char="▪"/>
            </a:pPr>
            <a:r>
              <a:rPr lang="en" sz="1600"/>
              <a:t>Retractable string attached to the back of each fingertip</a:t>
            </a:r>
            <a:endParaRPr sz="1600"/>
          </a:p>
          <a:p>
            <a:pPr indent="-330200" lvl="0" marL="457200" rtl="0" algn="l">
              <a:spcBef>
                <a:spcPts val="0"/>
              </a:spcBef>
              <a:spcAft>
                <a:spcPts val="0"/>
              </a:spcAft>
              <a:buSzPts val="1600"/>
              <a:buChar char="▪"/>
            </a:pPr>
            <a:r>
              <a:rPr lang="en" sz="1600"/>
              <a:t>Length of the string attached to the back of the fingertips vary as you bend your finger</a:t>
            </a:r>
            <a:endParaRPr sz="1600"/>
          </a:p>
          <a:p>
            <a:pPr indent="-330200" lvl="0" marL="457200" rtl="0" algn="l">
              <a:spcBef>
                <a:spcPts val="0"/>
              </a:spcBef>
              <a:spcAft>
                <a:spcPts val="0"/>
              </a:spcAft>
              <a:buSzPts val="1600"/>
              <a:buChar char="▪"/>
            </a:pPr>
            <a:r>
              <a:rPr lang="en" sz="1600"/>
              <a:t>Limiting the length of a string along the back of your finger will limit how far you can bend</a:t>
            </a:r>
            <a:endParaRPr sz="1600"/>
          </a:p>
          <a:p>
            <a:pPr indent="-349250" lvl="0" marL="457200" rtl="0" algn="l">
              <a:spcBef>
                <a:spcPts val="0"/>
              </a:spcBef>
              <a:spcAft>
                <a:spcPts val="0"/>
              </a:spcAft>
              <a:buSzPts val="1900"/>
              <a:buChar char="▪"/>
            </a:pPr>
            <a:r>
              <a:rPr lang="en" sz="1600"/>
              <a:t>Using five ratchet and pawls to lock string length </a:t>
            </a:r>
            <a:r>
              <a:rPr lang="en" sz="1600"/>
              <a:t>(inspired by Wireality)</a:t>
            </a:r>
            <a:r>
              <a:rPr lang="en" sz="1900"/>
              <a:t> </a:t>
            </a:r>
            <a:endParaRPr sz="1900"/>
          </a:p>
          <a:p>
            <a:pPr indent="0" lvl="0" marL="457200" rtl="0" algn="l">
              <a:spcBef>
                <a:spcPts val="360"/>
              </a:spcBef>
              <a:spcAft>
                <a:spcPts val="0"/>
              </a:spcAft>
              <a:buNone/>
            </a:pPr>
            <a:r>
              <a:t/>
            </a:r>
            <a:endParaRPr sz="1900"/>
          </a:p>
        </p:txBody>
      </p:sp>
      <p:pic>
        <p:nvPicPr>
          <p:cNvPr id="174" name="Google Shape;174;p30"/>
          <p:cNvPicPr preferRelativeResize="0"/>
          <p:nvPr/>
        </p:nvPicPr>
        <p:blipFill>
          <a:blip r:embed="rId4">
            <a:alphaModFix/>
          </a:blip>
          <a:stretch>
            <a:fillRect/>
          </a:stretch>
        </p:blipFill>
        <p:spPr>
          <a:xfrm>
            <a:off x="4120570" y="3193020"/>
            <a:ext cx="1207650" cy="1207675"/>
          </a:xfrm>
          <a:prstGeom prst="rect">
            <a:avLst/>
          </a:prstGeom>
          <a:noFill/>
          <a:ln>
            <a:noFill/>
          </a:ln>
        </p:spPr>
      </p:pic>
      <p:pic>
        <p:nvPicPr>
          <p:cNvPr id="175" name="Google Shape;175;p30"/>
          <p:cNvPicPr preferRelativeResize="0"/>
          <p:nvPr/>
        </p:nvPicPr>
        <p:blipFill>
          <a:blip r:embed="rId5">
            <a:alphaModFix/>
          </a:blip>
          <a:stretch>
            <a:fillRect/>
          </a:stretch>
        </p:blipFill>
        <p:spPr>
          <a:xfrm>
            <a:off x="607098" y="3033875"/>
            <a:ext cx="2950850" cy="1422300"/>
          </a:xfrm>
          <a:prstGeom prst="rect">
            <a:avLst/>
          </a:prstGeom>
          <a:noFill/>
          <a:ln>
            <a:noFill/>
          </a:ln>
        </p:spPr>
      </p:pic>
      <p:sp>
        <p:nvSpPr>
          <p:cNvPr id="176" name="Google Shape;176;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TrueTouch’s Vibrotactile System</a:t>
            </a:r>
            <a:endParaRPr/>
          </a:p>
        </p:txBody>
      </p:sp>
      <p:sp>
        <p:nvSpPr>
          <p:cNvPr id="182" name="Google Shape;182;p31"/>
          <p:cNvSpPr txBox="1"/>
          <p:nvPr>
            <p:ph idx="1" type="body"/>
          </p:nvPr>
        </p:nvSpPr>
        <p:spPr>
          <a:xfrm>
            <a:off x="381000" y="1028700"/>
            <a:ext cx="5199300" cy="3372000"/>
          </a:xfrm>
          <a:prstGeom prst="rect">
            <a:avLst/>
          </a:prstGeom>
        </p:spPr>
        <p:txBody>
          <a:bodyPr anchorCtr="0" anchor="t" bIns="44450" lIns="90475" spcFirstLastPara="1" rIns="90475" wrap="square" tIns="44450">
            <a:noAutofit/>
          </a:bodyPr>
          <a:lstStyle/>
          <a:p>
            <a:pPr indent="-349250" lvl="0" marL="457200" rtl="0" algn="l">
              <a:spcBef>
                <a:spcPts val="360"/>
              </a:spcBef>
              <a:spcAft>
                <a:spcPts val="0"/>
              </a:spcAft>
              <a:buSzPts val="1900"/>
              <a:buChar char="▪"/>
            </a:pPr>
            <a:r>
              <a:rPr lang="en" sz="1900"/>
              <a:t>Small </a:t>
            </a:r>
            <a:r>
              <a:rPr lang="en" sz="1900"/>
              <a:t>Eccentric Rotating Mass (ERM) motors will provide vibrations, simulating impact</a:t>
            </a:r>
            <a:endParaRPr sz="1900"/>
          </a:p>
          <a:p>
            <a:pPr indent="-349250" lvl="0" marL="457200" rtl="0" algn="l">
              <a:spcBef>
                <a:spcPts val="0"/>
              </a:spcBef>
              <a:spcAft>
                <a:spcPts val="0"/>
              </a:spcAft>
              <a:buSzPts val="1900"/>
              <a:buChar char="▪"/>
            </a:pPr>
            <a:r>
              <a:rPr lang="en" sz="1900"/>
              <a:t>ERM motors will be placed on palm and each finger to provide sensation of impact against hand</a:t>
            </a:r>
            <a:endParaRPr sz="1900"/>
          </a:p>
        </p:txBody>
      </p:sp>
      <p:pic>
        <p:nvPicPr>
          <p:cNvPr id="183" name="Google Shape;183;p31"/>
          <p:cNvPicPr preferRelativeResize="0"/>
          <p:nvPr/>
        </p:nvPicPr>
        <p:blipFill>
          <a:blip r:embed="rId3">
            <a:alphaModFix/>
          </a:blip>
          <a:stretch>
            <a:fillRect/>
          </a:stretch>
        </p:blipFill>
        <p:spPr>
          <a:xfrm>
            <a:off x="5580374" y="1258300"/>
            <a:ext cx="2954025" cy="2912799"/>
          </a:xfrm>
          <a:prstGeom prst="rect">
            <a:avLst/>
          </a:prstGeom>
          <a:noFill/>
          <a:ln>
            <a:noFill/>
          </a:ln>
        </p:spPr>
      </p:pic>
      <p:sp>
        <p:nvSpPr>
          <p:cNvPr id="184" name="Google Shape;18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Requirements</a:t>
            </a:r>
            <a:endParaRPr/>
          </a:p>
        </p:txBody>
      </p:sp>
      <p:sp>
        <p:nvSpPr>
          <p:cNvPr id="190" name="Google Shape;190;p32"/>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1800"/>
              <a:t>Wireless system </a:t>
            </a:r>
            <a:endParaRPr sz="1800"/>
          </a:p>
          <a:p>
            <a:pPr indent="-330200" lvl="0" marL="457200" rtl="0" algn="l">
              <a:spcBef>
                <a:spcPts val="0"/>
              </a:spcBef>
              <a:spcAft>
                <a:spcPts val="0"/>
              </a:spcAft>
              <a:buSzPts val="1600"/>
              <a:buChar char="▪"/>
            </a:pPr>
            <a:r>
              <a:rPr lang="en" sz="1800"/>
              <a:t>Rechargeable battery of minimum 1 hour of life</a:t>
            </a:r>
            <a:endParaRPr sz="1800"/>
          </a:p>
          <a:p>
            <a:pPr indent="-330200" lvl="0" marL="457200" rtl="0" algn="l">
              <a:spcBef>
                <a:spcPts val="0"/>
              </a:spcBef>
              <a:spcAft>
                <a:spcPts val="0"/>
              </a:spcAft>
              <a:buSzPts val="1600"/>
              <a:buChar char="▪"/>
            </a:pPr>
            <a:r>
              <a:rPr lang="en" sz="1800"/>
              <a:t>Single glove with system weighs no more than 2lbs</a:t>
            </a:r>
            <a:endParaRPr sz="1800"/>
          </a:p>
          <a:p>
            <a:pPr indent="-330200" lvl="0" marL="457200" rtl="0" algn="l">
              <a:spcBef>
                <a:spcPts val="0"/>
              </a:spcBef>
              <a:spcAft>
                <a:spcPts val="0"/>
              </a:spcAft>
              <a:buSzPts val="1600"/>
              <a:buChar char="▪"/>
            </a:pPr>
            <a:r>
              <a:rPr lang="en" sz="1800"/>
              <a:t>Braking system and vibration activates within 100ms of seeing the object being touched in virtual world</a:t>
            </a:r>
            <a:endParaRPr sz="1800"/>
          </a:p>
          <a:p>
            <a:pPr indent="-330200" lvl="0" marL="457200" rtl="0" algn="l">
              <a:spcBef>
                <a:spcPts val="0"/>
              </a:spcBef>
              <a:spcAft>
                <a:spcPts val="0"/>
              </a:spcAft>
              <a:buSzPts val="1600"/>
              <a:buChar char="▪"/>
            </a:pPr>
            <a:r>
              <a:rPr lang="en" sz="1800"/>
              <a:t>Braking system able to withstand 20N of pulling force from finger-bending strength</a:t>
            </a:r>
            <a:endParaRPr sz="1800"/>
          </a:p>
          <a:p>
            <a:pPr indent="0" lvl="0" marL="0" rtl="0" algn="l">
              <a:spcBef>
                <a:spcPts val="360"/>
              </a:spcBef>
              <a:spcAft>
                <a:spcPts val="0"/>
              </a:spcAft>
              <a:buNone/>
            </a:pPr>
            <a:r>
              <a:rPr lang="en" sz="1600"/>
              <a:t> </a:t>
            </a:r>
            <a:endParaRPr sz="1600"/>
          </a:p>
        </p:txBody>
      </p:sp>
      <p:sp>
        <p:nvSpPr>
          <p:cNvPr id="191" name="Google Shape;191;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Hardware Block Diagram</a:t>
            </a:r>
            <a:endParaRPr/>
          </a:p>
        </p:txBody>
      </p:sp>
      <p:pic>
        <p:nvPicPr>
          <p:cNvPr id="197" name="Google Shape;197;p33"/>
          <p:cNvPicPr preferRelativeResize="0"/>
          <p:nvPr/>
        </p:nvPicPr>
        <p:blipFill>
          <a:blip r:embed="rId3">
            <a:alphaModFix/>
          </a:blip>
          <a:stretch>
            <a:fillRect/>
          </a:stretch>
        </p:blipFill>
        <p:spPr>
          <a:xfrm>
            <a:off x="1269525" y="932450"/>
            <a:ext cx="6604950" cy="3665650"/>
          </a:xfrm>
          <a:prstGeom prst="rect">
            <a:avLst/>
          </a:prstGeom>
          <a:noFill/>
          <a:ln>
            <a:noFill/>
          </a:ln>
        </p:spPr>
      </p:pic>
      <p:sp>
        <p:nvSpPr>
          <p:cNvPr id="198" name="Google Shape;198;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